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6" r:id="rId2"/>
    <p:sldId id="330" r:id="rId3"/>
    <p:sldId id="332" r:id="rId4"/>
    <p:sldId id="342" r:id="rId5"/>
    <p:sldId id="343" r:id="rId6"/>
    <p:sldId id="267" r:id="rId7"/>
    <p:sldId id="268" r:id="rId8"/>
    <p:sldId id="333" r:id="rId9"/>
    <p:sldId id="269" r:id="rId10"/>
    <p:sldId id="334" r:id="rId11"/>
    <p:sldId id="335" r:id="rId12"/>
    <p:sldId id="341" r:id="rId13"/>
    <p:sldId id="336" r:id="rId14"/>
    <p:sldId id="337" r:id="rId15"/>
    <p:sldId id="338" r:id="rId16"/>
    <p:sldId id="339" r:id="rId17"/>
    <p:sldId id="340" r:id="rId18"/>
    <p:sldId id="271" r:id="rId19"/>
    <p:sldId id="272" r:id="rId20"/>
    <p:sldId id="344" r:id="rId21"/>
    <p:sldId id="345" r:id="rId22"/>
    <p:sldId id="352" r:id="rId23"/>
    <p:sldId id="326" r:id="rId24"/>
    <p:sldId id="327" r:id="rId25"/>
    <p:sldId id="273" r:id="rId26"/>
    <p:sldId id="274" r:id="rId27"/>
    <p:sldId id="346" r:id="rId28"/>
    <p:sldId id="349" r:id="rId29"/>
    <p:sldId id="347" r:id="rId30"/>
    <p:sldId id="350" r:id="rId31"/>
    <p:sldId id="351" r:id="rId32"/>
    <p:sldId id="34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CC"/>
    <a:srgbClr val="00FF99"/>
    <a:srgbClr val="66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7" d="100"/>
          <a:sy n="47" d="100"/>
        </p:scale>
        <p:origin x="744" y="36"/>
      </p:cViewPr>
      <p:guideLst/>
    </p:cSldViewPr>
  </p:slideViewPr>
  <p:notesTextViewPr>
    <p:cViewPr>
      <p:scale>
        <a:sx n="1" d="1"/>
        <a:sy n="1" d="1"/>
      </p:scale>
      <p:origin x="0" y="0"/>
    </p:cViewPr>
  </p:notesTextViewPr>
  <p:notesViewPr>
    <p:cSldViewPr snapToGrid="0" showGuides="1">
      <p:cViewPr varScale="1">
        <p:scale>
          <a:sx n="95" d="100"/>
          <a:sy n="95" d="100"/>
        </p:scale>
        <p:origin x="273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oom Babaei" userId="4f8da087789faa86" providerId="LiveId" clId="{DC06E615-F5E1-424E-A0B3-7DD6418C3C3D}"/>
    <pc:docChg chg="modSld">
      <pc:chgData name="Masoom Babaei" userId="4f8da087789faa86" providerId="LiveId" clId="{DC06E615-F5E1-424E-A0B3-7DD6418C3C3D}" dt="2020-07-31T05:41:03.836" v="2" actId="404"/>
      <pc:docMkLst>
        <pc:docMk/>
      </pc:docMkLst>
      <pc:sldChg chg="modSp mod">
        <pc:chgData name="Masoom Babaei" userId="4f8da087789faa86" providerId="LiveId" clId="{DC06E615-F5E1-424E-A0B3-7DD6418C3C3D}" dt="2020-07-31T05:41:03.836" v="2" actId="404"/>
        <pc:sldMkLst>
          <pc:docMk/>
          <pc:sldMk cId="3266759481" sldId="266"/>
        </pc:sldMkLst>
        <pc:spChg chg="mod">
          <ac:chgData name="Masoom Babaei" userId="4f8da087789faa86" providerId="LiveId" clId="{DC06E615-F5E1-424E-A0B3-7DD6418C3C3D}" dt="2020-07-31T05:41:03.836" v="2" actId="404"/>
          <ac:spMkLst>
            <pc:docMk/>
            <pc:sldMk cId="3266759481" sldId="266"/>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7EC9C-7EE8-4A56-855D-18AC07DBDCAD}" type="datetimeFigureOut">
              <a:rPr lang="en-US" smtClean="0"/>
              <a:t>1/17/2022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EA21AD-3BA7-4B49-9DF1-2171993A8011}" type="slidenum">
              <a:rPr lang="en-US" smtClean="0"/>
              <a:t>‹#›</a:t>
            </a:fld>
            <a:endParaRPr lang="en-US"/>
          </a:p>
        </p:txBody>
      </p:sp>
    </p:spTree>
    <p:extLst>
      <p:ext uri="{BB962C8B-B14F-4D97-AF65-F5344CB8AC3E}">
        <p14:creationId xmlns:p14="http://schemas.microsoft.com/office/powerpoint/2010/main" val="392434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3EC70-F4BB-48E7-ABB8-9B7E359277E1}"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69046-D62F-49D8-96B7-3C014DC234D7}" type="slidenum">
              <a:rPr lang="en-US" smtClean="0"/>
              <a:t>‹#›</a:t>
            </a:fld>
            <a:endParaRPr lang="en-US"/>
          </a:p>
        </p:txBody>
      </p:sp>
    </p:spTree>
    <p:extLst>
      <p:ext uri="{BB962C8B-B14F-4D97-AF65-F5344CB8AC3E}">
        <p14:creationId xmlns:p14="http://schemas.microsoft.com/office/powerpoint/2010/main" val="229371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a:cs typeface="Arial" charset="0"/>
            </a:endParaRPr>
          </a:p>
        </p:txBody>
      </p:sp>
    </p:spTree>
    <p:extLst>
      <p:ext uri="{BB962C8B-B14F-4D97-AF65-F5344CB8AC3E}">
        <p14:creationId xmlns:p14="http://schemas.microsoft.com/office/powerpoint/2010/main" val="139606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Group 103" descr="Group of several flowers across the bottom of the slide"/>
          <p:cNvGrpSpPr/>
          <p:nvPr/>
        </p:nvGrpSpPr>
        <p:grpSpPr bwMode="gray">
          <a:xfrm>
            <a:off x="286013" y="4191000"/>
            <a:ext cx="11616798" cy="2513417"/>
            <a:chOff x="286013" y="4191000"/>
            <a:chExt cx="11616798" cy="2513417"/>
          </a:xfrm>
        </p:grpSpPr>
        <p:sp>
          <p:nvSpPr>
            <p:cNvPr id="8"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gray">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bwMode="gray">
            <a:xfrm rot="20793512">
              <a:off x="445930" y="5452235"/>
              <a:ext cx="365582" cy="421970"/>
              <a:chOff x="1457010" y="1673260"/>
              <a:chExt cx="617538" cy="712788"/>
            </a:xfrm>
          </p:grpSpPr>
          <p:sp>
            <p:nvSpPr>
              <p:cNvPr id="12"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3"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Freeform 10"/>
            <p:cNvSpPr>
              <a:spLocks/>
            </p:cNvSpPr>
            <p:nvPr/>
          </p:nvSpPr>
          <p:spPr bwMode="gray">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23"/>
            <p:cNvSpPr>
              <a:spLocks/>
            </p:cNvSpPr>
            <p:nvPr/>
          </p:nvSpPr>
          <p:spPr bwMode="gray">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4"/>
            <p:cNvSpPr>
              <a:spLocks/>
            </p:cNvSpPr>
            <p:nvPr/>
          </p:nvSpPr>
          <p:spPr bwMode="gray">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p:cNvSpPr>
            <p:nvPr/>
          </p:nvSpPr>
          <p:spPr bwMode="gray">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p:cNvSpPr>
            <p:nvPr/>
          </p:nvSpPr>
          <p:spPr bwMode="gray">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grpSp>
          <p:nvGrpSpPr>
            <p:cNvPr id="20" name="Group 19"/>
            <p:cNvGrpSpPr/>
            <p:nvPr/>
          </p:nvGrpSpPr>
          <p:grpSpPr bwMode="gray">
            <a:xfrm>
              <a:off x="749894" y="5783561"/>
              <a:ext cx="325521" cy="364355"/>
              <a:chOff x="2114915" y="2460535"/>
              <a:chExt cx="452438" cy="506413"/>
            </a:xfrm>
          </p:grpSpPr>
          <p:sp>
            <p:nvSpPr>
              <p:cNvPr id="21"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Freeform 30"/>
            <p:cNvSpPr>
              <a:spLocks noEditPoints="1"/>
            </p:cNvSpPr>
            <p:nvPr/>
          </p:nvSpPr>
          <p:spPr bwMode="gray">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31"/>
            <p:cNvSpPr>
              <a:spLocks/>
            </p:cNvSpPr>
            <p:nvPr/>
          </p:nvSpPr>
          <p:spPr bwMode="gray">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4"/>
            <p:cNvSpPr>
              <a:spLocks/>
            </p:cNvSpPr>
            <p:nvPr/>
          </p:nvSpPr>
          <p:spPr bwMode="gray">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3"/>
            <p:cNvSpPr>
              <a:spLocks/>
            </p:cNvSpPr>
            <p:nvPr/>
          </p:nvSpPr>
          <p:spPr bwMode="gray">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4"/>
            <p:cNvSpPr>
              <a:spLocks/>
            </p:cNvSpPr>
            <p:nvPr/>
          </p:nvSpPr>
          <p:spPr bwMode="gray">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5"/>
            <p:cNvSpPr>
              <a:spLocks/>
            </p:cNvSpPr>
            <p:nvPr/>
          </p:nvSpPr>
          <p:spPr bwMode="gray">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76"/>
            <p:cNvSpPr>
              <a:spLocks noChangeShapeType="1"/>
            </p:cNvSpPr>
            <p:nvPr/>
          </p:nvSpPr>
          <p:spPr bwMode="gray">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p:cNvSpPr>
              <a:spLocks/>
            </p:cNvSpPr>
            <p:nvPr/>
          </p:nvSpPr>
          <p:spPr bwMode="gray">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9"/>
            <p:cNvSpPr>
              <a:spLocks/>
            </p:cNvSpPr>
            <p:nvPr/>
          </p:nvSpPr>
          <p:spPr bwMode="gray">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2"/>
            <p:cNvSpPr>
              <a:spLocks/>
            </p:cNvSpPr>
            <p:nvPr/>
          </p:nvSpPr>
          <p:spPr bwMode="gray">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3"/>
            <p:cNvSpPr>
              <a:spLocks/>
            </p:cNvSpPr>
            <p:nvPr/>
          </p:nvSpPr>
          <p:spPr bwMode="gray">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p:cNvSpPr>
              <a:spLocks/>
            </p:cNvSpPr>
            <p:nvPr/>
          </p:nvSpPr>
          <p:spPr bwMode="gray">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0"/>
            <p:cNvSpPr>
              <a:spLocks/>
            </p:cNvSpPr>
            <p:nvPr/>
          </p:nvSpPr>
          <p:spPr bwMode="gray">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Oval 37"/>
            <p:cNvSpPr/>
            <p:nvPr/>
          </p:nvSpPr>
          <p:spPr bwMode="gray">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bwMode="gray">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bwMode="gray">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bwMode="gray">
            <a:xfrm>
              <a:off x="803704" y="4858573"/>
              <a:ext cx="1154448" cy="1149586"/>
              <a:chOff x="4277517" y="3752400"/>
              <a:chExt cx="1154448" cy="1149586"/>
            </a:xfrm>
          </p:grpSpPr>
          <p:sp>
            <p:nvSpPr>
              <p:cNvPr id="42" name="Freeform 41"/>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47"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0"/>
            <p:cNvSpPr>
              <a:spLocks/>
            </p:cNvSpPr>
            <p:nvPr/>
          </p:nvSpPr>
          <p:spPr bwMode="gray">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80"/>
            <p:cNvSpPr>
              <a:spLocks/>
            </p:cNvSpPr>
            <p:nvPr/>
          </p:nvSpPr>
          <p:spPr bwMode="gray">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4"/>
            <p:cNvSpPr>
              <a:spLocks/>
            </p:cNvSpPr>
            <p:nvPr/>
          </p:nvSpPr>
          <p:spPr bwMode="gray">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4"/>
            <p:cNvSpPr>
              <a:spLocks/>
            </p:cNvSpPr>
            <p:nvPr/>
          </p:nvSpPr>
          <p:spPr bwMode="gray">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Oval 51"/>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
            <p:cNvSpPr>
              <a:spLocks/>
            </p:cNvSpPr>
            <p:nvPr/>
          </p:nvSpPr>
          <p:spPr bwMode="gray">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6"/>
            <p:cNvSpPr>
              <a:spLocks noChangeShapeType="1"/>
            </p:cNvSpPr>
            <p:nvPr/>
          </p:nvSpPr>
          <p:spPr bwMode="gray">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
            <p:cNvSpPr>
              <a:spLocks/>
            </p:cNvSpPr>
            <p:nvPr/>
          </p:nvSpPr>
          <p:spPr bwMode="gray">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p:nvPr/>
          </p:nvGrpSpPr>
          <p:grpSpPr bwMode="gray">
            <a:xfrm rot="806488" flipH="1">
              <a:off x="11377312" y="5452235"/>
              <a:ext cx="365582" cy="421970"/>
              <a:chOff x="1457010" y="1673260"/>
              <a:chExt cx="617538" cy="712788"/>
            </a:xfrm>
          </p:grpSpPr>
          <p:sp>
            <p:nvSpPr>
              <p:cNvPr id="57"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8"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9" name="Freeform 10"/>
            <p:cNvSpPr>
              <a:spLocks/>
            </p:cNvSpPr>
            <p:nvPr/>
          </p:nvSpPr>
          <p:spPr bwMode="gray">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0" name="Freeform 23"/>
            <p:cNvSpPr>
              <a:spLocks/>
            </p:cNvSpPr>
            <p:nvPr/>
          </p:nvSpPr>
          <p:spPr bwMode="gray">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4"/>
            <p:cNvSpPr>
              <a:spLocks/>
            </p:cNvSpPr>
            <p:nvPr/>
          </p:nvSpPr>
          <p:spPr bwMode="gray">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5"/>
            <p:cNvSpPr>
              <a:spLocks/>
            </p:cNvSpPr>
            <p:nvPr/>
          </p:nvSpPr>
          <p:spPr bwMode="gray">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6"/>
            <p:cNvSpPr>
              <a:spLocks/>
            </p:cNvSpPr>
            <p:nvPr/>
          </p:nvSpPr>
          <p:spPr bwMode="gray">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7"/>
            <p:cNvSpPr>
              <a:spLocks/>
            </p:cNvSpPr>
            <p:nvPr/>
          </p:nvSpPr>
          <p:spPr bwMode="gray">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grpSp>
          <p:nvGrpSpPr>
            <p:cNvPr id="65" name="Group 64"/>
            <p:cNvGrpSpPr/>
            <p:nvPr/>
          </p:nvGrpSpPr>
          <p:grpSpPr bwMode="gray">
            <a:xfrm flipH="1">
              <a:off x="11113409" y="5783561"/>
              <a:ext cx="325521" cy="364355"/>
              <a:chOff x="2114915" y="2460535"/>
              <a:chExt cx="452438" cy="506413"/>
            </a:xfrm>
          </p:grpSpPr>
          <p:sp>
            <p:nvSpPr>
              <p:cNvPr id="66"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8" name="Freeform 30"/>
            <p:cNvSpPr>
              <a:spLocks noEditPoints="1"/>
            </p:cNvSpPr>
            <p:nvPr/>
          </p:nvSpPr>
          <p:spPr bwMode="gray">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1"/>
            <p:cNvSpPr>
              <a:spLocks/>
            </p:cNvSpPr>
            <p:nvPr/>
          </p:nvSpPr>
          <p:spPr bwMode="gray">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2"/>
            <p:cNvSpPr>
              <a:spLocks/>
            </p:cNvSpPr>
            <p:nvPr/>
          </p:nvSpPr>
          <p:spPr bwMode="gray">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
            <p:cNvSpPr>
              <a:spLocks/>
            </p:cNvSpPr>
            <p:nvPr/>
          </p:nvSpPr>
          <p:spPr bwMode="gray">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4"/>
            <p:cNvSpPr>
              <a:spLocks/>
            </p:cNvSpPr>
            <p:nvPr/>
          </p:nvSpPr>
          <p:spPr bwMode="gray">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gray">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gray">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gray">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76"/>
            <p:cNvSpPr>
              <a:spLocks noChangeShapeType="1"/>
            </p:cNvSpPr>
            <p:nvPr/>
          </p:nvSpPr>
          <p:spPr bwMode="gray">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8"/>
            <p:cNvSpPr>
              <a:spLocks/>
            </p:cNvSpPr>
            <p:nvPr/>
          </p:nvSpPr>
          <p:spPr bwMode="gray">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9"/>
            <p:cNvSpPr>
              <a:spLocks/>
            </p:cNvSpPr>
            <p:nvPr/>
          </p:nvSpPr>
          <p:spPr bwMode="gray">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p:cNvSpPr>
              <a:spLocks/>
            </p:cNvSpPr>
            <p:nvPr/>
          </p:nvSpPr>
          <p:spPr bwMode="gray">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p:cNvSpPr>
              <a:spLocks/>
            </p:cNvSpPr>
            <p:nvPr/>
          </p:nvSpPr>
          <p:spPr bwMode="gray">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p:cNvSpPr>
              <a:spLocks/>
            </p:cNvSpPr>
            <p:nvPr/>
          </p:nvSpPr>
          <p:spPr bwMode="gray">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0"/>
            <p:cNvSpPr>
              <a:spLocks/>
            </p:cNvSpPr>
            <p:nvPr/>
          </p:nvSpPr>
          <p:spPr bwMode="gray">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Oval 82"/>
            <p:cNvSpPr/>
            <p:nvPr/>
          </p:nvSpPr>
          <p:spPr bwMode="gray">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bwMode="gray">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bwMode="gray">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bwMode="gray">
            <a:xfrm flipH="1">
              <a:off x="10230672" y="4858573"/>
              <a:ext cx="1154448" cy="1149586"/>
              <a:chOff x="4277517" y="3752400"/>
              <a:chExt cx="1154448" cy="1149586"/>
            </a:xfrm>
          </p:grpSpPr>
          <p:sp>
            <p:nvSpPr>
              <p:cNvPr id="87" name="Freeform 86"/>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92" name="Freeform 32"/>
            <p:cNvSpPr>
              <a:spLocks/>
            </p:cNvSpPr>
            <p:nvPr/>
          </p:nvSpPr>
          <p:spPr bwMode="gray">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0"/>
            <p:cNvSpPr>
              <a:spLocks/>
            </p:cNvSpPr>
            <p:nvPr/>
          </p:nvSpPr>
          <p:spPr bwMode="gray">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0"/>
            <p:cNvSpPr>
              <a:spLocks/>
            </p:cNvSpPr>
            <p:nvPr/>
          </p:nvSpPr>
          <p:spPr bwMode="gray">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4"/>
            <p:cNvSpPr>
              <a:spLocks/>
            </p:cNvSpPr>
            <p:nvPr/>
          </p:nvSpPr>
          <p:spPr bwMode="gray">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4"/>
            <p:cNvSpPr>
              <a:spLocks/>
            </p:cNvSpPr>
            <p:nvPr/>
          </p:nvSpPr>
          <p:spPr bwMode="gray">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Oval 96"/>
            <p:cNvSpPr/>
            <p:nvPr/>
          </p:nvSpPr>
          <p:spPr bwMode="gray">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bwMode="gray">
            <a:xfrm>
              <a:off x="4803790" y="5319186"/>
              <a:ext cx="2690707" cy="1385231"/>
              <a:chOff x="5184534" y="1125344"/>
              <a:chExt cx="2690707" cy="1385231"/>
            </a:xfrm>
          </p:grpSpPr>
          <p:sp>
            <p:nvSpPr>
              <p:cNvPr id="99" name="Freeform 67"/>
              <p:cNvSpPr>
                <a:spLocks/>
              </p:cNvSpPr>
              <p:nvPr/>
            </p:nvSpPr>
            <p:spPr bwMode="gray">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67"/>
              <p:cNvSpPr>
                <a:spLocks/>
              </p:cNvSpPr>
              <p:nvPr/>
            </p:nvSpPr>
            <p:spPr bwMode="gray">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5"/>
              <p:cNvSpPr>
                <a:spLocks/>
              </p:cNvSpPr>
              <p:nvPr/>
            </p:nvSpPr>
            <p:spPr bwMode="gray">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p:cNvSpPr>
                <a:spLocks/>
              </p:cNvSpPr>
              <p:nvPr/>
            </p:nvSpPr>
            <p:spPr bwMode="gray">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03" name="Freeform 106"/>
              <p:cNvSpPr>
                <a:spLocks/>
              </p:cNvSpPr>
              <p:nvPr/>
            </p:nvSpPr>
            <p:spPr bwMode="gray">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p:nvPr>
        </p:nvSpPr>
        <p:spPr>
          <a:xfrm>
            <a:off x="1524000" y="1005840"/>
            <a:ext cx="9144000" cy="2651760"/>
          </a:xfrm>
        </p:spPr>
        <p:txBody>
          <a:bodyPr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r>
              <a:rPr lang="en-US"/>
              <a:t>Click to edit Master title style</a:t>
            </a:r>
          </a:p>
        </p:txBody>
      </p:sp>
      <p:sp>
        <p:nvSpPr>
          <p:cNvPr id="3" name="Subtitle 2"/>
          <p:cNvSpPr>
            <a:spLocks noGrp="1"/>
          </p:cNvSpPr>
          <p:nvPr>
            <p:ph type="subTitle" idx="1"/>
          </p:nvPr>
        </p:nvSpPr>
        <p:spPr>
          <a:xfrm>
            <a:off x="1524000" y="3719568"/>
            <a:ext cx="9144000" cy="1082939"/>
          </a:xfrm>
        </p:spPr>
        <p:txBody>
          <a:bodyPr/>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448038D-A533-4232-9027-FA76A8648FFE}" type="datetime1">
              <a:rPr lang="en-US" smtClean="0"/>
              <a:t>1/17/2022</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33678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0" y="567651"/>
            <a:ext cx="1645920" cy="5452149"/>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24000" y="567652"/>
            <a:ext cx="7315200" cy="54521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D8FA6684-D08A-4996-B2B7-9E8AD2F23263}" type="datetime1">
              <a:rPr lang="en-US" smtClean="0"/>
              <a:t>1/17/2022</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265073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6FFA8D6-61CB-47CF-BA93-9D77189827BB}" type="datetime1">
              <a:rPr lang="en-US" smtClean="0"/>
              <a:t>1/17/2022</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26431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4" name="Group 83" descr="Group of flowers on the left side of slide"/>
          <p:cNvGrpSpPr/>
          <p:nvPr/>
        </p:nvGrpSpPr>
        <p:grpSpPr bwMode="gray">
          <a:xfrm>
            <a:off x="-111192" y="56187"/>
            <a:ext cx="1187090" cy="6801813"/>
            <a:chOff x="-111192" y="56187"/>
            <a:chExt cx="1187090" cy="6801813"/>
          </a:xfrm>
        </p:grpSpPr>
        <p:sp>
          <p:nvSpPr>
            <p:cNvPr id="7" name="Freeform 6"/>
            <p:cNvSpPr>
              <a:spLocks/>
            </p:cNvSpPr>
            <p:nvPr/>
          </p:nvSpPr>
          <p:spPr bwMode="gray">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33"/>
            <p:cNvSpPr>
              <a:spLocks noChangeArrowheads="1"/>
            </p:cNvSpPr>
            <p:nvPr/>
          </p:nvSpPr>
          <p:spPr bwMode="gray">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bwMode="gray">
            <a:xfrm rot="21351673">
              <a:off x="188910" y="3285460"/>
              <a:ext cx="886988" cy="656333"/>
              <a:chOff x="452438" y="3540125"/>
              <a:chExt cx="750888" cy="555625"/>
            </a:xfrm>
          </p:grpSpPr>
          <p:sp>
            <p:nvSpPr>
              <p:cNvPr id="10" name="Freeform 9"/>
              <p:cNvSpPr>
                <a:spLocks/>
              </p:cNvSpPr>
              <p:nvPr/>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Freeform 11"/>
            <p:cNvSpPr>
              <a:spLocks/>
            </p:cNvSpPr>
            <p:nvPr/>
          </p:nvSpPr>
          <p:spPr bwMode="gray">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gray">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4" name="Freeform 13"/>
            <p:cNvSpPr>
              <a:spLocks/>
            </p:cNvSpPr>
            <p:nvPr/>
          </p:nvSpPr>
          <p:spPr bwMode="gray">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gray">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gray">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gray">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Oval 33"/>
            <p:cNvSpPr>
              <a:spLocks noChangeArrowheads="1"/>
            </p:cNvSpPr>
            <p:nvPr/>
          </p:nvSpPr>
          <p:spPr bwMode="gray">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0" name="Freeform 19"/>
            <p:cNvSpPr/>
            <p:nvPr/>
          </p:nvSpPr>
          <p:spPr bwMode="gray">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9"/>
            <p:cNvSpPr>
              <a:spLocks/>
            </p:cNvSpPr>
            <p:nvPr/>
          </p:nvSpPr>
          <p:spPr bwMode="gray">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p:nvPr/>
          </p:nvSpPr>
          <p:spPr bwMode="gray">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bwMode="gray">
            <a:xfrm rot="399179" flipH="1">
              <a:off x="322913" y="912037"/>
              <a:ext cx="740803" cy="743600"/>
              <a:chOff x="2051052" y="5522596"/>
              <a:chExt cx="892175" cy="895542"/>
            </a:xfrm>
          </p:grpSpPr>
          <p:sp>
            <p:nvSpPr>
              <p:cNvPr id="24"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Oval 28"/>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29"/>
            <p:cNvSpPr>
              <a:spLocks/>
            </p:cNvSpPr>
            <p:nvPr/>
          </p:nvSpPr>
          <p:spPr bwMode="gray">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p:nvPr/>
          </p:nvSpPr>
          <p:spPr bwMode="gray">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bwMode="gray">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bwMode="gray">
            <a:xfrm rot="16304340" flipH="1">
              <a:off x="178634" y="4276817"/>
              <a:ext cx="888787" cy="885044"/>
              <a:chOff x="4277517" y="3752400"/>
              <a:chExt cx="1154448" cy="1149586"/>
            </a:xfrm>
          </p:grpSpPr>
          <p:sp>
            <p:nvSpPr>
              <p:cNvPr id="34" name="Freeform 33"/>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grpSp>
      <p:grpSp>
        <p:nvGrpSpPr>
          <p:cNvPr id="83" name="Group 82" descr="Group of flowers on the right side of slide"/>
          <p:cNvGrpSpPr/>
          <p:nvPr/>
        </p:nvGrpSpPr>
        <p:grpSpPr bwMode="gray">
          <a:xfrm>
            <a:off x="10666412" y="2618021"/>
            <a:ext cx="1376735" cy="4239979"/>
            <a:chOff x="10666412" y="2618021"/>
            <a:chExt cx="1376735" cy="4239979"/>
          </a:xfrm>
        </p:grpSpPr>
        <p:sp>
          <p:nvSpPr>
            <p:cNvPr id="82" name="Freeform 13"/>
            <p:cNvSpPr>
              <a:spLocks noEditPoints="1"/>
            </p:cNvSpPr>
            <p:nvPr/>
          </p:nvSpPr>
          <p:spPr bwMode="gray">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3"/>
            <p:cNvSpPr>
              <a:spLocks/>
            </p:cNvSpPr>
            <p:nvPr/>
          </p:nvSpPr>
          <p:spPr bwMode="gray">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7"/>
            <p:cNvSpPr>
              <a:spLocks/>
            </p:cNvSpPr>
            <p:nvPr/>
          </p:nvSpPr>
          <p:spPr bwMode="gray">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3" name="Freeform 5"/>
            <p:cNvSpPr>
              <a:spLocks/>
            </p:cNvSpPr>
            <p:nvPr/>
          </p:nvSpPr>
          <p:spPr bwMode="gray">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6"/>
            <p:cNvSpPr>
              <a:spLocks noChangeShapeType="1"/>
            </p:cNvSpPr>
            <p:nvPr/>
          </p:nvSpPr>
          <p:spPr bwMode="gray">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p:cNvSpPr>
              <a:spLocks/>
            </p:cNvSpPr>
            <p:nvPr/>
          </p:nvSpPr>
          <p:spPr bwMode="gray">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6" name="Freeform 25"/>
            <p:cNvSpPr>
              <a:spLocks/>
            </p:cNvSpPr>
            <p:nvPr/>
          </p:nvSpPr>
          <p:spPr bwMode="gray">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6"/>
            <p:cNvSpPr>
              <a:spLocks/>
            </p:cNvSpPr>
            <p:nvPr/>
          </p:nvSpPr>
          <p:spPr bwMode="gray">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31"/>
            <p:cNvSpPr>
              <a:spLocks/>
            </p:cNvSpPr>
            <p:nvPr/>
          </p:nvSpPr>
          <p:spPr bwMode="gray">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p:nvSpPr>
          <p:spPr bwMode="gray">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gray">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gray">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76"/>
            <p:cNvSpPr>
              <a:spLocks noChangeShapeType="1"/>
            </p:cNvSpPr>
            <p:nvPr/>
          </p:nvSpPr>
          <p:spPr bwMode="gray">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78"/>
            <p:cNvSpPr>
              <a:spLocks/>
            </p:cNvSpPr>
            <p:nvPr/>
          </p:nvSpPr>
          <p:spPr bwMode="gray">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9"/>
            <p:cNvSpPr>
              <a:spLocks/>
            </p:cNvSpPr>
            <p:nvPr/>
          </p:nvSpPr>
          <p:spPr bwMode="gray">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82"/>
            <p:cNvSpPr>
              <a:spLocks/>
            </p:cNvSpPr>
            <p:nvPr/>
          </p:nvSpPr>
          <p:spPr bwMode="gray">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84"/>
            <p:cNvSpPr>
              <a:spLocks/>
            </p:cNvSpPr>
            <p:nvPr/>
          </p:nvSpPr>
          <p:spPr bwMode="gray">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80"/>
            <p:cNvSpPr>
              <a:spLocks/>
            </p:cNvSpPr>
            <p:nvPr/>
          </p:nvSpPr>
          <p:spPr bwMode="gray">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84"/>
            <p:cNvSpPr>
              <a:spLocks/>
            </p:cNvSpPr>
            <p:nvPr/>
          </p:nvSpPr>
          <p:spPr bwMode="gray">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p:nvPr/>
          </p:nvGrpSpPr>
          <p:grpSpPr bwMode="gray">
            <a:xfrm rot="21311827">
              <a:off x="11197677" y="5664822"/>
              <a:ext cx="407354" cy="408816"/>
              <a:chOff x="11057071" y="5480091"/>
              <a:chExt cx="473402" cy="475102"/>
            </a:xfrm>
          </p:grpSpPr>
          <p:sp>
            <p:nvSpPr>
              <p:cNvPr id="65" name="Freeform 83"/>
              <p:cNvSpPr>
                <a:spLocks/>
              </p:cNvSpPr>
              <p:nvPr/>
            </p:nvSpPr>
            <p:spPr bwMode="gray">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0"/>
              <p:cNvSpPr>
                <a:spLocks/>
              </p:cNvSpPr>
              <p:nvPr/>
            </p:nvSpPr>
            <p:spPr bwMode="gray">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4"/>
              <p:cNvSpPr>
                <a:spLocks/>
              </p:cNvSpPr>
              <p:nvPr/>
            </p:nvSpPr>
            <p:spPr bwMode="gray">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p:nvGrpSpPr>
          <p:grpSpPr bwMode="gray">
            <a:xfrm rot="21311827">
              <a:off x="10666412" y="5053297"/>
              <a:ext cx="643645" cy="641225"/>
              <a:chOff x="10472909" y="4641517"/>
              <a:chExt cx="895542" cy="892175"/>
            </a:xfrm>
          </p:grpSpPr>
          <p:sp>
            <p:nvSpPr>
              <p:cNvPr id="61" name="Freeform 32"/>
              <p:cNvSpPr>
                <a:spLocks/>
              </p:cNvSpPr>
              <p:nvPr/>
            </p:nvSpPr>
            <p:spPr bwMode="gray">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
              <p:cNvSpPr>
                <a:spLocks/>
              </p:cNvSpPr>
              <p:nvPr/>
            </p:nvSpPr>
            <p:spPr bwMode="gray">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p:nvSpPr>
            <p:spPr bwMode="gray">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Oval 63"/>
              <p:cNvSpPr/>
              <p:nvPr/>
            </p:nvSpPr>
            <p:spPr bwMode="gray">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a:xfrm>
            <a:off x="1524000" y="1709738"/>
            <a:ext cx="9144000" cy="2862262"/>
          </a:xfrm>
        </p:spPr>
        <p:txBody>
          <a:bodyPr anchor="b">
            <a:normAutofit/>
          </a:bodyPr>
          <a:lstStyle>
            <a:lvl1pPr>
              <a:defRPr sz="5200"/>
            </a:lvl1pPr>
          </a:lstStyle>
          <a:p>
            <a:r>
              <a:rPr lang="en-US"/>
              <a:t>Click to edit Master title style</a:t>
            </a:r>
          </a:p>
        </p:txBody>
      </p:sp>
      <p:sp>
        <p:nvSpPr>
          <p:cNvPr id="3" name="Text Placeholder 2"/>
          <p:cNvSpPr>
            <a:spLocks noGrp="1"/>
          </p:cNvSpPr>
          <p:nvPr>
            <p:ph type="body" idx="1"/>
          </p:nvPr>
        </p:nvSpPr>
        <p:spPr>
          <a:xfrm>
            <a:off x="1524000" y="4589463"/>
            <a:ext cx="9144000" cy="1280160"/>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13316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C1B7E7D-B1C3-4D38-A3E7-DB661474DFA3}" type="datetime1">
              <a:rPr lang="en-US" smtClean="0"/>
              <a:t>1/17/2022</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11352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1665A98-BAEE-4D67-82E9-CE341A8B1BD7}" type="datetime1">
              <a:rPr lang="en-US" smtClean="0"/>
              <a:t>1/17/2022</a:t>
            </a:fld>
            <a:endParaRPr lang="en-US"/>
          </a:p>
        </p:txBody>
      </p:sp>
      <p:sp>
        <p:nvSpPr>
          <p:cNvPr id="9" name="Slide Number Placeholder 8"/>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5480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C3DF3676-3175-4B01-98B5-6DAE028379AE}" type="datetime1">
              <a:rPr lang="en-US" smtClean="0"/>
              <a:t>1/17/2022</a:t>
            </a:fld>
            <a:endParaRPr lang="en-US"/>
          </a:p>
        </p:txBody>
      </p:sp>
      <p:sp>
        <p:nvSpPr>
          <p:cNvPr id="5" name="Slide Number Placeholder 4"/>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1348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C70FE93-8C9D-445F-8DF8-8B1CC97CC7C0}" type="datetime1">
              <a:rPr lang="en-US" smtClean="0"/>
              <a:t>1/17/2022</a:t>
            </a:fld>
            <a:endParaRPr lang="en-US"/>
          </a:p>
        </p:txBody>
      </p:sp>
      <p:sp>
        <p:nvSpPr>
          <p:cNvPr id="4" name="Slide Number Placeholder 3"/>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2249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6440"/>
            <a:ext cx="3200400" cy="2194560"/>
          </a:xfrm>
        </p:spPr>
        <p:txBody>
          <a:bodyPr anchor="b">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838200"/>
            <a:ext cx="6400800" cy="5181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97724" y="4258426"/>
            <a:ext cx="3203448" cy="1761373"/>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10A4EF1E-763C-49B4-B17B-F97011BFC2C2}" type="datetime1">
              <a:rPr lang="en-US" smtClean="0"/>
              <a:t>1/17/2022</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20553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3392"/>
            <a:ext cx="3200400" cy="2194560"/>
          </a:xfrm>
        </p:spPr>
        <p:txBody>
          <a:bodyPr anchor="b">
            <a:normAutofit/>
          </a:bodyPr>
          <a:lstStyle>
            <a:lvl1pPr>
              <a:defRPr sz="3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699248" y="4255008"/>
            <a:ext cx="32004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0800FDC-A43D-4B5A-B091-F5339D0144BE}" type="datetime1">
              <a:rPr lang="en-US" smtClean="0"/>
              <a:t>1/17/2022</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0631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Group 62" descr="Single flower on the right side of slide"/>
          <p:cNvGrpSpPr/>
          <p:nvPr userDrawn="1"/>
        </p:nvGrpSpPr>
        <p:grpSpPr bwMode="gray">
          <a:xfrm>
            <a:off x="11123612" y="4051301"/>
            <a:ext cx="965215" cy="2807461"/>
            <a:chOff x="11123612" y="4051301"/>
            <a:chExt cx="965215" cy="2807461"/>
          </a:xfrm>
        </p:grpSpPr>
        <p:sp>
          <p:nvSpPr>
            <p:cNvPr id="38" name="Freeform 44"/>
            <p:cNvSpPr>
              <a:spLocks/>
            </p:cNvSpPr>
            <p:nvPr userDrawn="1"/>
          </p:nvSpPr>
          <p:spPr bwMode="gray">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45"/>
            <p:cNvSpPr>
              <a:spLocks noChangeShapeType="1"/>
            </p:cNvSpPr>
            <p:nvPr userDrawn="1"/>
          </p:nvSpPr>
          <p:spPr bwMode="gray">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p:cNvSpPr>
              <a:spLocks/>
            </p:cNvSpPr>
            <p:nvPr userDrawn="1"/>
          </p:nvSpPr>
          <p:spPr bwMode="gray">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p:cNvSpPr>
              <a:spLocks/>
            </p:cNvSpPr>
            <p:nvPr userDrawn="1"/>
          </p:nvSpPr>
          <p:spPr bwMode="gray">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8"/>
            <p:cNvSpPr>
              <a:spLocks/>
            </p:cNvSpPr>
            <p:nvPr userDrawn="1"/>
          </p:nvSpPr>
          <p:spPr bwMode="gray">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9"/>
            <p:cNvSpPr>
              <a:spLocks/>
            </p:cNvSpPr>
            <p:nvPr userDrawn="1"/>
          </p:nvSpPr>
          <p:spPr bwMode="gray">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p:cNvSpPr>
            <p:nvPr userDrawn="1"/>
          </p:nvSpPr>
          <p:spPr bwMode="gray">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gray">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userDrawn="1"/>
          </p:nvSpPr>
          <p:spPr bwMode="gray">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descr="Group of flowers on the left side of slide"/>
          <p:cNvGrpSpPr/>
          <p:nvPr userDrawn="1"/>
        </p:nvGrpSpPr>
        <p:grpSpPr bwMode="gray">
          <a:xfrm>
            <a:off x="44450" y="1370013"/>
            <a:ext cx="1198563" cy="5487987"/>
            <a:chOff x="44450" y="1370013"/>
            <a:chExt cx="1198563" cy="5487987"/>
          </a:xfrm>
        </p:grpSpPr>
        <p:sp>
          <p:nvSpPr>
            <p:cNvPr id="9" name="Freeform 5"/>
            <p:cNvSpPr>
              <a:spLocks/>
            </p:cNvSpPr>
            <p:nvPr userDrawn="1"/>
          </p:nvSpPr>
          <p:spPr bwMode="gray">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6"/>
            <p:cNvSpPr>
              <a:spLocks noChangeShapeType="1"/>
            </p:cNvSpPr>
            <p:nvPr userDrawn="1"/>
          </p:nvSpPr>
          <p:spPr bwMode="gray">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gray">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gray">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gray">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gray">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gray">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gray">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userDrawn="1"/>
          </p:nvSpPr>
          <p:spPr bwMode="gray">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gray">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gray">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gray">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gray">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gray">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gray">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gray">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7"/>
            <p:cNvSpPr>
              <a:spLocks noChangeShapeType="1"/>
            </p:cNvSpPr>
            <p:nvPr userDrawn="1"/>
          </p:nvSpPr>
          <p:spPr bwMode="gray">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gray">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userDrawn="1"/>
          </p:nvGrpSpPr>
          <p:grpSpPr bwMode="gray">
            <a:xfrm rot="21049918">
              <a:off x="516851" y="3319634"/>
              <a:ext cx="682233" cy="504823"/>
              <a:chOff x="452438" y="3540125"/>
              <a:chExt cx="750888" cy="555625"/>
            </a:xfrm>
          </p:grpSpPr>
          <p:sp>
            <p:nvSpPr>
              <p:cNvPr id="29" name="Freeform 28"/>
              <p:cNvSpPr>
                <a:spLocks/>
              </p:cNvSpPr>
              <p:nvPr userDrawn="1"/>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Oval 30"/>
            <p:cNvSpPr>
              <a:spLocks noChangeArrowheads="1"/>
            </p:cNvSpPr>
            <p:nvPr userDrawn="1"/>
          </p:nvSpPr>
          <p:spPr bwMode="gray">
            <a:xfrm flipH="1">
              <a:off x="822178" y="5832156"/>
              <a:ext cx="82550" cy="69850"/>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gray">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gray">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userDrawn="1"/>
          </p:nvSpPr>
          <p:spPr bwMode="gray">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userDrawn="1"/>
          </p:nvSpPr>
          <p:spPr bwMode="gray">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userDrawn="1"/>
          </p:nvSpPr>
          <p:spPr bwMode="gray">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userDrawn="1"/>
          </p:nvSpPr>
          <p:spPr bwMode="gray">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33"/>
            <p:cNvSpPr>
              <a:spLocks noChangeArrowheads="1"/>
            </p:cNvSpPr>
            <p:nvPr userDrawn="1"/>
          </p:nvSpPr>
          <p:spPr bwMode="gray">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userDrawn="1"/>
          </p:nvSpPr>
          <p:spPr bwMode="gray">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9" name="Group 48"/>
            <p:cNvGrpSpPr/>
            <p:nvPr userDrawn="1"/>
          </p:nvGrpSpPr>
          <p:grpSpPr bwMode="gray">
            <a:xfrm>
              <a:off x="603252" y="4833897"/>
              <a:ext cx="607348" cy="609642"/>
              <a:chOff x="2051052" y="5522596"/>
              <a:chExt cx="892175" cy="895542"/>
            </a:xfrm>
          </p:grpSpPr>
          <p:sp>
            <p:nvSpPr>
              <p:cNvPr id="50" name="Freeform 5"/>
              <p:cNvSpPr>
                <a:spLocks/>
              </p:cNvSpPr>
              <p:nvPr userDrawn="1"/>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6"/>
              <p:cNvSpPr>
                <a:spLocks noChangeShapeType="1"/>
              </p:cNvSpPr>
              <p:nvPr userDrawn="1"/>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2"/>
              <p:cNvSpPr>
                <a:spLocks/>
              </p:cNvSpPr>
              <p:nvPr userDrawn="1"/>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
              <p:cNvSpPr>
                <a:spLocks/>
              </p:cNvSpPr>
              <p:nvPr userDrawn="1"/>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p:cNvSpPr>
                <a:spLocks/>
              </p:cNvSpPr>
              <p:nvPr userDrawn="1"/>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Oval 54"/>
              <p:cNvSpPr/>
              <p:nvPr userDrawn="1"/>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userDrawn="1"/>
          </p:nvGrpSpPr>
          <p:grpSpPr bwMode="gray">
            <a:xfrm rot="19876682">
              <a:off x="80098" y="1916305"/>
              <a:ext cx="878030" cy="874332"/>
              <a:chOff x="4277517" y="3752400"/>
              <a:chExt cx="1154448" cy="1149586"/>
            </a:xfrm>
          </p:grpSpPr>
          <p:sp>
            <p:nvSpPr>
              <p:cNvPr id="57" name="Freeform 56"/>
              <p:cNvSpPr>
                <a:spLocks/>
              </p:cNvSpPr>
              <p:nvPr userDrawn="1"/>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p:cNvSpPr>
              <p:nvPr userDrawn="1"/>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p:cNvSpPr>
                <a:spLocks/>
              </p:cNvSpPr>
              <p:nvPr userDrawn="1"/>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1"/>
              <p:cNvSpPr>
                <a:spLocks/>
              </p:cNvSpPr>
              <p:nvPr userDrawn="1"/>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userDrawn="1"/>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grpSp>
      <p:sp>
        <p:nvSpPr>
          <p:cNvPr id="2" name="Title Placeholder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1100">
                <a:solidFill>
                  <a:schemeClr val="tx1"/>
                </a:solidFill>
              </a:defRPr>
            </a:lvl1pPr>
          </a:lstStyle>
          <a:p>
            <a:fld id="{EAB6F22D-34FA-43A4-B48A-40A230D6062C}" type="datetime1">
              <a:rPr lang="en-US" smtClean="0"/>
              <a:pPr/>
              <a:t>1/17/2022</a:t>
            </a:fld>
            <a:endParaRPr lang="en-US"/>
          </a:p>
        </p:txBody>
      </p:sp>
      <p:sp>
        <p:nvSpPr>
          <p:cNvPr id="6" name="Slide Number Placeholder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a:defRPr sz="1100">
                <a:solidFill>
                  <a:schemeClr val="tx1"/>
                </a:solidFill>
              </a:defRPr>
            </a:lvl1pPr>
          </a:lstStyle>
          <a:p>
            <a:fld id="{484FD59D-33F1-4A76-843D-E67207CAFE54}" type="slidenum">
              <a:rPr lang="en-US" smtClean="0"/>
              <a:pPr/>
              <a:t>‹#›</a:t>
            </a:fld>
            <a:endParaRPr lang="en-US"/>
          </a:p>
        </p:txBody>
      </p:sp>
    </p:spTree>
    <p:extLst>
      <p:ext uri="{BB962C8B-B14F-4D97-AF65-F5344CB8AC3E}">
        <p14:creationId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fa.wikipedia.org/w/index.php?title=%D8%B9%D8%B4%D9%82_(%D8%A7%D8%AF%D8%A8%DB%8C%D8%A7%D8%AA_%D8%B9%D8%B1%D9%81%D8%A7%D9%86%DB%8C_%DA%A9%D9%87%D9%86)&amp;action=edit&amp;redlink=1" TargetMode="External"/><Relationship Id="rId13" Type="http://schemas.openxmlformats.org/officeDocument/2006/relationships/hyperlink" Target="https://fa.wikipedia.org/wiki/%D8%B4%DA%A9%D8%B1" TargetMode="External"/><Relationship Id="rId3" Type="http://schemas.openxmlformats.org/officeDocument/2006/relationships/image" Target="../media/image9.jpeg"/><Relationship Id="rId7" Type="http://schemas.openxmlformats.org/officeDocument/2006/relationships/hyperlink" Target="https://fa.wikipedia.org/wiki/%D8%A7%D8%AD%D8%B3%D8%A7%D9%86" TargetMode="External"/><Relationship Id="rId12" Type="http://schemas.openxmlformats.org/officeDocument/2006/relationships/hyperlink" Target="https://fa.wikipedia.org/wiki/%D8%AA%D8%B1%D8%A8%DB%8C%D8%AA" TargetMode="External"/><Relationship Id="rId2" Type="http://schemas.openxmlformats.org/officeDocument/2006/relationships/image" Target="../media/image8.jpeg"/><Relationship Id="rId16"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fa.wikipedia.org/wiki/%D8%B9%D8%AF%D9%84" TargetMode="External"/><Relationship Id="rId11" Type="http://schemas.openxmlformats.org/officeDocument/2006/relationships/hyperlink" Target="https://fa.wikipedia.org/wiki/%D8%B0%DA%A9%D8%B1" TargetMode="External"/><Relationship Id="rId5" Type="http://schemas.openxmlformats.org/officeDocument/2006/relationships/hyperlink" Target="https://fa.wikipedia.org/wiki/%D8%B4%DB%8C%D8%B1%D8%A7%D8%B2" TargetMode="External"/><Relationship Id="rId15" Type="http://schemas.openxmlformats.org/officeDocument/2006/relationships/hyperlink" Target="https://fa.wikipedia.org/wiki/%D9%85%D9%86%D8%A7%D8%AC%D8%A7%D8%AA" TargetMode="External"/><Relationship Id="rId10" Type="http://schemas.openxmlformats.org/officeDocument/2006/relationships/hyperlink" Target="https://fa.wikipedia.org/wiki/%D8%B1%D8%B6%D8%A7" TargetMode="External"/><Relationship Id="rId4" Type="http://schemas.openxmlformats.org/officeDocument/2006/relationships/hyperlink" Target="https://fa.wikipedia.org/wiki/%D8%B3%D8%B9%D8%AF%DB%8C" TargetMode="External"/><Relationship Id="rId9" Type="http://schemas.openxmlformats.org/officeDocument/2006/relationships/hyperlink" Target="https://fa.wikipedia.org/w/index.php?title=%D8%AA%D9%88%D8%A7%D8%B6%D8%B9&amp;action=edit&amp;redlink=1" TargetMode="External"/><Relationship Id="rId14" Type="http://schemas.openxmlformats.org/officeDocument/2006/relationships/hyperlink" Target="https://fa.wikipedia.org/wiki/%D8%AA%D9%88%D8%A8%D9%87"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36466"/>
            <a:ext cx="9144000" cy="2651760"/>
          </a:xfrm>
        </p:spPr>
        <p:txBody>
          <a:bodyPr>
            <a:normAutofit/>
          </a:bodyPr>
          <a:lstStyle/>
          <a:p>
            <a:r>
              <a:rPr lang="fa-IR" b="1" i="1" dirty="0">
                <a:solidFill>
                  <a:schemeClr val="accent5">
                    <a:lumMod val="50000"/>
                  </a:schemeClr>
                </a:solidFill>
                <a:latin typeface="Adobe Arabic" panose="02040503050201020203" pitchFamily="18" charset="-78"/>
                <a:cs typeface="_MRT_Khodkar" panose="00000700000000000000" pitchFamily="2" charset="-78"/>
              </a:rPr>
              <a:t>ادبیات نهم </a:t>
            </a:r>
            <a:r>
              <a:rPr lang="en-US" b="1" i="1" dirty="0">
                <a:solidFill>
                  <a:schemeClr val="accent5">
                    <a:lumMod val="50000"/>
                  </a:schemeClr>
                </a:solidFill>
                <a:latin typeface="Adobe Arabic" panose="02040503050201020203" pitchFamily="18" charset="-78"/>
                <a:cs typeface="_MRT_Khodkar" panose="00000700000000000000" pitchFamily="2" charset="-78"/>
              </a:rPr>
              <a:t/>
            </a:r>
            <a:br>
              <a:rPr lang="en-US" b="1" i="1" dirty="0">
                <a:solidFill>
                  <a:schemeClr val="accent5">
                    <a:lumMod val="50000"/>
                  </a:schemeClr>
                </a:solidFill>
                <a:latin typeface="Adobe Arabic" panose="02040503050201020203" pitchFamily="18" charset="-78"/>
                <a:cs typeface="_MRT_Khodkar" panose="00000700000000000000" pitchFamily="2" charset="-78"/>
              </a:rPr>
            </a:br>
            <a:r>
              <a:rPr lang="fa-IR" b="1" i="1" dirty="0">
                <a:solidFill>
                  <a:schemeClr val="accent5">
                    <a:lumMod val="50000"/>
                  </a:schemeClr>
                </a:solidFill>
                <a:latin typeface="Adobe Arabic" panose="02040503050201020203" pitchFamily="18" charset="-78"/>
                <a:cs typeface="_MRT_Khodkar" panose="00000700000000000000" pitchFamily="2" charset="-78"/>
              </a:rPr>
              <a:t>درس نهم </a:t>
            </a:r>
            <a:r>
              <a:rPr lang="fa-IR" b="1" i="1" dirty="0" smtClean="0">
                <a:solidFill>
                  <a:schemeClr val="accent5">
                    <a:lumMod val="50000"/>
                  </a:schemeClr>
                </a:solidFill>
                <a:latin typeface="Adobe Arabic" panose="02040503050201020203" pitchFamily="18" charset="-78"/>
                <a:cs typeface="_MRT_Khodkar" panose="00000700000000000000" pitchFamily="2" charset="-78"/>
              </a:rPr>
              <a:t> : راز </a:t>
            </a:r>
            <a:r>
              <a:rPr lang="fa-IR" b="1" i="1" dirty="0">
                <a:solidFill>
                  <a:schemeClr val="accent5">
                    <a:lumMod val="50000"/>
                  </a:schemeClr>
                </a:solidFill>
                <a:latin typeface="Adobe Arabic" panose="02040503050201020203" pitchFamily="18" charset="-78"/>
                <a:cs typeface="_MRT_Khodkar" panose="00000700000000000000" pitchFamily="2" charset="-78"/>
              </a:rPr>
              <a:t>موفقیت </a:t>
            </a:r>
            <a:endParaRPr lang="en-US" b="1" i="1" dirty="0">
              <a:solidFill>
                <a:schemeClr val="accent5">
                  <a:lumMod val="50000"/>
                </a:schemeClr>
              </a:solidFill>
              <a:latin typeface="Adobe Arabic" panose="02040503050201020203" pitchFamily="18" charset="-78"/>
              <a:cs typeface="_MRT_Khodkar" panose="00000700000000000000" pitchFamily="2" charset="-78"/>
            </a:endParaRPr>
          </a:p>
        </p:txBody>
      </p:sp>
      <p:pic>
        <p:nvPicPr>
          <p:cNvPr id="1026" name="Picture 2" descr="نتیجه تصویری برای گیف بسم الله">
            <a:extLst>
              <a:ext uri="{FF2B5EF4-FFF2-40B4-BE49-F238E27FC236}">
                <a16:creationId xmlns:a16="http://schemas.microsoft.com/office/drawing/2014/main" xmlns="" id="{A955A06C-35B1-47D8-AC63-BDD8A1452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301" y="282127"/>
            <a:ext cx="1969398" cy="1190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D0860F62-F592-4C23-AB2D-39FE734B2D6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18779" y="4406930"/>
            <a:ext cx="962025"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7D79427A-8262-44B8-9586-F11276D1461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514" y="3631868"/>
            <a:ext cx="962025" cy="800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xmlns="" id="{45FC5349-4FC5-4FBA-B6F9-27D575C6B17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2205" y="4442565"/>
            <a:ext cx="962025" cy="800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xmlns="" id="{F9C5558A-1851-4C65-8167-3A6A13051B0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18779" y="4442565"/>
            <a:ext cx="962025"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xmlns="" id="{3F5ACC32-35B2-4E3B-98CA-E6E5AE4F195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76710" y="3688226"/>
            <a:ext cx="962025"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7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54000C-BB06-4685-99B4-040B129D0E5A}"/>
              </a:ext>
            </a:extLst>
          </p:cNvPr>
          <p:cNvSpPr>
            <a:spLocks noGrp="1"/>
          </p:cNvSpPr>
          <p:nvPr>
            <p:ph type="title"/>
          </p:nvPr>
        </p:nvSpPr>
        <p:spPr>
          <a:xfrm>
            <a:off x="2425148" y="4055165"/>
            <a:ext cx="5910470" cy="1975353"/>
          </a:xfrm>
          <a:solidFill>
            <a:schemeClr val="bg2"/>
          </a:solidFill>
          <a:ln w="76200">
            <a:solidFill>
              <a:schemeClr val="bg2">
                <a:lumMod val="50000"/>
              </a:schemeClr>
            </a:solidFill>
          </a:ln>
        </p:spPr>
        <p:txBody>
          <a:bodyPr>
            <a:normAutofit/>
          </a:bodyPr>
          <a:lstStyle/>
          <a:p>
            <a:pPr algn="r"/>
            <a:r>
              <a:rPr lang="fa-IR" sz="2400" dirty="0">
                <a:solidFill>
                  <a:srgbClr val="FF0000"/>
                </a:solidFill>
                <a:latin typeface="Adobe Arabic" panose="02040503050201020203" pitchFamily="18" charset="-78"/>
                <a:cs typeface="2  Esfehan" panose="00000700000000000000" pitchFamily="2" charset="-78"/>
              </a:rPr>
              <a:t>معنی واژه: </a:t>
            </a:r>
            <a:r>
              <a:rPr lang="fa-IR" sz="2400" dirty="0">
                <a:solidFill>
                  <a:schemeClr val="tx2"/>
                </a:solidFill>
                <a:latin typeface="Adobe Arabic" panose="02040503050201020203" pitchFamily="18" charset="-78"/>
                <a:cs typeface="2  Esfehan" panose="00000700000000000000" pitchFamily="2" charset="-78"/>
              </a:rPr>
              <a:t>فراست،  زیرکی </a:t>
            </a:r>
            <a:r>
              <a:rPr lang="fa-IR" sz="2400" cap="all" dirty="0">
                <a:ln w="9000" cmpd="sng">
                  <a:solidFill>
                    <a:srgbClr val="990099"/>
                  </a:solidFill>
                  <a:prstDash val="solid"/>
                </a:ln>
                <a:solidFill>
                  <a:schemeClr val="tx2"/>
                </a:solidFill>
                <a:effectLst>
                  <a:reflection blurRad="12700" stA="28000" endPos="45000" dist="1000" dir="5400000" sy="-100000" algn="bl" rotWithShape="0"/>
                </a:effectLst>
                <a:latin typeface="Adobe Arabic" panose="02040503050201020203" pitchFamily="18" charset="-78"/>
                <a:cs typeface="2  Esfehan" panose="00000700000000000000" pitchFamily="2" charset="-78"/>
              </a:rPr>
              <a:t/>
            </a:r>
            <a:br>
              <a:rPr lang="fa-IR" sz="2400" cap="all" dirty="0">
                <a:ln w="9000" cmpd="sng">
                  <a:solidFill>
                    <a:srgbClr val="990099"/>
                  </a:solidFill>
                  <a:prstDash val="solid"/>
                </a:ln>
                <a:solidFill>
                  <a:schemeClr val="tx2"/>
                </a:solidFill>
                <a:effectLst>
                  <a:reflection blurRad="12700" stA="28000" endPos="45000" dist="1000" dir="5400000" sy="-100000" algn="bl" rotWithShape="0"/>
                </a:effectLst>
                <a:latin typeface="Adobe Arabic" panose="02040503050201020203" pitchFamily="18" charset="-78"/>
                <a:cs typeface="2  Esfehan" panose="00000700000000000000" pitchFamily="2" charset="-78"/>
              </a:rPr>
            </a:br>
            <a:r>
              <a:rPr lang="fa-IR" sz="2400" dirty="0">
                <a:solidFill>
                  <a:schemeClr val="tx2"/>
                </a:solidFill>
                <a:latin typeface="Adobe Arabic" panose="02040503050201020203" pitchFamily="18" charset="-78"/>
                <a:cs typeface="2  Esfehan" panose="00000700000000000000" pitchFamily="2" charset="-78"/>
              </a:rPr>
              <a:t/>
            </a:r>
            <a:br>
              <a:rPr lang="fa-IR" sz="2400" dirty="0">
                <a:solidFill>
                  <a:schemeClr val="tx2"/>
                </a:solidFill>
                <a:latin typeface="Adobe Arabic" panose="02040503050201020203" pitchFamily="18" charset="-78"/>
                <a:cs typeface="2  Esfehan" panose="00000700000000000000" pitchFamily="2" charset="-78"/>
              </a:rPr>
            </a:br>
            <a:r>
              <a:rPr lang="fa-IR" sz="2400" dirty="0">
                <a:solidFill>
                  <a:srgbClr val="FF0000"/>
                </a:solidFill>
                <a:latin typeface="Adobe Arabic" panose="02040503050201020203" pitchFamily="18" charset="-78"/>
                <a:cs typeface="2  Esfehan" panose="00000700000000000000" pitchFamily="2" charset="-78"/>
              </a:rPr>
              <a:t>دانش ادبی: </a:t>
            </a:r>
            <a:r>
              <a:rPr lang="fa-IR" sz="2400" dirty="0">
                <a:solidFill>
                  <a:schemeClr val="tx2"/>
                </a:solidFill>
                <a:latin typeface="Adobe Arabic" panose="02040503050201020203" pitchFamily="18" charset="-78"/>
                <a:cs typeface="2  Esfehan" panose="00000700000000000000" pitchFamily="2" charset="-78"/>
              </a:rPr>
              <a:t>یک صدا نام او را بر زبان می راندند(کنایه) </a:t>
            </a:r>
            <a:br>
              <a:rPr lang="fa-IR" sz="2400" dirty="0">
                <a:solidFill>
                  <a:schemeClr val="tx2"/>
                </a:solidFill>
                <a:latin typeface="Adobe Arabic" panose="02040503050201020203" pitchFamily="18" charset="-78"/>
                <a:cs typeface="2  Esfehan" panose="00000700000000000000" pitchFamily="2" charset="-78"/>
              </a:rPr>
            </a:br>
            <a:endParaRPr lang="en-US" sz="2400" dirty="0">
              <a:cs typeface="2  Esfehan" panose="00000700000000000000" pitchFamily="2" charset="-78"/>
            </a:endParaRPr>
          </a:p>
        </p:txBody>
      </p:sp>
      <p:pic>
        <p:nvPicPr>
          <p:cNvPr id="3" name="Picture 2">
            <a:extLst>
              <a:ext uri="{FF2B5EF4-FFF2-40B4-BE49-F238E27FC236}">
                <a16:creationId xmlns:a16="http://schemas.microsoft.com/office/drawing/2014/main" xmlns="" id="{CAD76D92-3268-42AE-847C-F1A97B68F12F}"/>
              </a:ext>
            </a:extLst>
          </p:cNvPr>
          <p:cNvPicPr>
            <a:picLocks noChangeAspect="1"/>
          </p:cNvPicPr>
          <p:nvPr/>
        </p:nvPicPr>
        <p:blipFill>
          <a:blip r:embed="rId2"/>
          <a:stretch>
            <a:fillRect/>
          </a:stretch>
        </p:blipFill>
        <p:spPr>
          <a:xfrm>
            <a:off x="4161184" y="1385730"/>
            <a:ext cx="7091156" cy="2401957"/>
          </a:xfrm>
          <a:prstGeom prst="rect">
            <a:avLst/>
          </a:prstGeom>
          <a:effectLst>
            <a:glow rad="228600">
              <a:schemeClr val="accent2">
                <a:satMod val="175000"/>
                <a:alpha val="40000"/>
              </a:schemeClr>
            </a:glow>
          </a:effectLst>
        </p:spPr>
      </p:pic>
      <p:sp>
        <p:nvSpPr>
          <p:cNvPr id="4" name="Title 1">
            <a:extLst>
              <a:ext uri="{FF2B5EF4-FFF2-40B4-BE49-F238E27FC236}">
                <a16:creationId xmlns:a16="http://schemas.microsoft.com/office/drawing/2014/main" xmlns="" id="{17C5FDD1-4E20-46D0-9745-557885708203}"/>
              </a:ext>
            </a:extLst>
          </p:cNvPr>
          <p:cNvSpPr txBox="1">
            <a:spLocks/>
          </p:cNvSpPr>
          <p:nvPr/>
        </p:nvSpPr>
        <p:spPr>
          <a:xfrm>
            <a:off x="1470993" y="410816"/>
            <a:ext cx="4333460" cy="503417"/>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solidFill>
                  <a:schemeClr val="tx2"/>
                </a:solidFill>
                <a:cs typeface="2  Titr" panose="00000700000000000000" pitchFamily="2" charset="-78"/>
              </a:rPr>
              <a:t>موضوع</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هشت</a:t>
            </a:r>
            <a:r>
              <a:rPr lang="fa-IR" sz="2400" dirty="0">
                <a:solidFill>
                  <a:schemeClr val="tx2"/>
                </a:solidFill>
                <a:cs typeface="2  Titr" panose="00000700000000000000" pitchFamily="2" charset="-78"/>
              </a:rPr>
              <a:t>: </a:t>
            </a:r>
            <a:r>
              <a:rPr lang="fa-IR" sz="2400" dirty="0">
                <a:solidFill>
                  <a:schemeClr val="tx2"/>
                </a:solidFill>
                <a:latin typeface="Adobe Arabic" panose="02040503050201020203" pitchFamily="18" charset="-78"/>
                <a:cs typeface="2  Titr" panose="00000700000000000000" pitchFamily="2" charset="-78"/>
              </a:rPr>
              <a:t>بررسی </a:t>
            </a:r>
            <a:r>
              <a:rPr lang="fa-IR" sz="2400" dirty="0">
                <a:solidFill>
                  <a:schemeClr val="tx2"/>
                </a:solidFill>
                <a:cs typeface="2  Titr" panose="00000700000000000000" pitchFamily="2" charset="-78"/>
              </a:rPr>
              <a:t>عبارت3</a:t>
            </a:r>
            <a:endParaRPr lang="en-US" sz="2400" dirty="0">
              <a:solidFill>
                <a:schemeClr val="tx2"/>
              </a:solidFill>
              <a:cs typeface="2  Titr" panose="00000700000000000000" pitchFamily="2" charset="-78"/>
            </a:endParaRPr>
          </a:p>
        </p:txBody>
      </p:sp>
    </p:spTree>
    <p:extLst>
      <p:ext uri="{BB962C8B-B14F-4D97-AF65-F5344CB8AC3E}">
        <p14:creationId xmlns:p14="http://schemas.microsoft.com/office/powerpoint/2010/main" val="51681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F59AC3-DEED-480D-B824-480DE07DC655}"/>
              </a:ext>
            </a:extLst>
          </p:cNvPr>
          <p:cNvPicPr>
            <a:picLocks noChangeAspect="1"/>
          </p:cNvPicPr>
          <p:nvPr/>
        </p:nvPicPr>
        <p:blipFill>
          <a:blip r:embed="rId2"/>
          <a:stretch>
            <a:fillRect/>
          </a:stretch>
        </p:blipFill>
        <p:spPr>
          <a:xfrm>
            <a:off x="5347044" y="1442001"/>
            <a:ext cx="6162675" cy="1562100"/>
          </a:xfrm>
          <a:prstGeom prst="rect">
            <a:avLst/>
          </a:prstGeom>
          <a:effectLst>
            <a:glow rad="228600">
              <a:schemeClr val="accent5">
                <a:satMod val="175000"/>
                <a:alpha val="40000"/>
              </a:schemeClr>
            </a:glow>
          </a:effectLst>
        </p:spPr>
      </p:pic>
      <p:sp>
        <p:nvSpPr>
          <p:cNvPr id="6" name="Title 1">
            <a:extLst>
              <a:ext uri="{FF2B5EF4-FFF2-40B4-BE49-F238E27FC236}">
                <a16:creationId xmlns:a16="http://schemas.microsoft.com/office/drawing/2014/main" xmlns="" id="{067D4962-0D42-40A0-841E-CA9203777395}"/>
              </a:ext>
            </a:extLst>
          </p:cNvPr>
          <p:cNvSpPr>
            <a:spLocks noGrp="1"/>
          </p:cNvSpPr>
          <p:nvPr>
            <p:ph type="title"/>
          </p:nvPr>
        </p:nvSpPr>
        <p:spPr>
          <a:xfrm>
            <a:off x="2213111" y="3630219"/>
            <a:ext cx="9296608" cy="1538130"/>
          </a:xfrm>
          <a:solidFill>
            <a:schemeClr val="bg2"/>
          </a:solidFill>
          <a:ln w="76200">
            <a:solidFill>
              <a:srgbClr val="FF99FF"/>
            </a:solidFill>
          </a:ln>
        </p:spPr>
        <p:txBody>
          <a:bodyPr>
            <a:normAutofit/>
          </a:bodyPr>
          <a:lstStyle/>
          <a:p>
            <a:pPr algn="r"/>
            <a:r>
              <a:rPr lang="fa-IR" sz="2400" dirty="0">
                <a:solidFill>
                  <a:srgbClr val="FF0000"/>
                </a:solidFill>
                <a:latin typeface="Adobe Arabic" panose="02040503050201020203" pitchFamily="18" charset="-78"/>
                <a:cs typeface="2  Esfehan" panose="00000700000000000000" pitchFamily="2" charset="-78"/>
              </a:rPr>
              <a:t>معنی واژه:</a:t>
            </a:r>
            <a:r>
              <a:rPr lang="fa-IR" sz="2400" dirty="0">
                <a:solidFill>
                  <a:schemeClr val="tx2"/>
                </a:solidFill>
                <a:latin typeface="Adobe Arabic" panose="02040503050201020203" pitchFamily="18" charset="-78"/>
                <a:cs typeface="2  Esfehan" panose="00000700000000000000" pitchFamily="2" charset="-78"/>
              </a:rPr>
              <a:t>فام رنگ ،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t>پسوندی برای رنگ / سیمگون: نقره گون  </a:t>
            </a:r>
            <a:b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br>
            <a:r>
              <a:rPr lang="fa-IR" sz="2400" dirty="0">
                <a:solidFill>
                  <a:schemeClr val="tx2"/>
                </a:solidFill>
                <a:latin typeface="Adobe Arabic" panose="02040503050201020203" pitchFamily="18" charset="-78"/>
                <a:cs typeface="2  Esfehan" panose="00000700000000000000" pitchFamily="2" charset="-78"/>
              </a:rPr>
              <a:t> </a:t>
            </a:r>
            <a:r>
              <a:rPr lang="fa-IR" sz="2400" dirty="0">
                <a:solidFill>
                  <a:srgbClr val="FF0000"/>
                </a:solidFill>
                <a:latin typeface="Adobe Arabic" panose="02040503050201020203" pitchFamily="18" charset="-78"/>
                <a:cs typeface="2  Esfehan" panose="00000700000000000000" pitchFamily="2" charset="-78"/>
              </a:rPr>
              <a:t>دانش ادبی: </a:t>
            </a:r>
            <a:r>
              <a:rPr lang="fa-IR" sz="2400" dirty="0">
                <a:solidFill>
                  <a:schemeClr val="tx2"/>
                </a:solidFill>
                <a:latin typeface="Adobe Arabic" panose="02040503050201020203" pitchFamily="18" charset="-78"/>
                <a:cs typeface="2  Esfehan" panose="00000700000000000000" pitchFamily="2" charset="-78"/>
              </a:rPr>
              <a:t>شهر توس در آرامش فرو رفته است( تشخیص) /آسمان، ستاره، ماه(مراعات نظیر) </a:t>
            </a:r>
            <a:br>
              <a:rPr lang="fa-IR" sz="2400" dirty="0">
                <a:solidFill>
                  <a:schemeClr val="tx2"/>
                </a:solidFill>
                <a:latin typeface="Adobe Arabic" panose="02040503050201020203" pitchFamily="18" charset="-78"/>
                <a:cs typeface="2  Esfehan" panose="00000700000000000000" pitchFamily="2" charset="-78"/>
              </a:rPr>
            </a:br>
            <a:r>
              <a:rPr lang="fa-IR" sz="2400" dirty="0">
                <a:solidFill>
                  <a:schemeClr val="tx2"/>
                </a:solidFill>
                <a:latin typeface="Adobe Arabic" panose="02040503050201020203" pitchFamily="18" charset="-78"/>
                <a:cs typeface="2  Esfehan" panose="00000700000000000000" pitchFamily="2" charset="-78"/>
              </a:rPr>
              <a:t>ماه چون ظرفی سیمگون (تشبیه) </a:t>
            </a:r>
            <a:endParaRPr lang="en-US" sz="2400" dirty="0">
              <a:solidFill>
                <a:schemeClr val="tx2"/>
              </a:solidFill>
              <a:cs typeface="2  Esfehan" panose="00000700000000000000" pitchFamily="2" charset="-78"/>
            </a:endParaRPr>
          </a:p>
        </p:txBody>
      </p:sp>
      <p:sp>
        <p:nvSpPr>
          <p:cNvPr id="4" name="Title 1">
            <a:extLst>
              <a:ext uri="{FF2B5EF4-FFF2-40B4-BE49-F238E27FC236}">
                <a16:creationId xmlns:a16="http://schemas.microsoft.com/office/drawing/2014/main" xmlns="" id="{E7C514D2-AF99-45FC-8338-5B1C41574637}"/>
              </a:ext>
            </a:extLst>
          </p:cNvPr>
          <p:cNvSpPr txBox="1">
            <a:spLocks/>
          </p:cNvSpPr>
          <p:nvPr/>
        </p:nvSpPr>
        <p:spPr>
          <a:xfrm>
            <a:off x="3882887" y="662610"/>
            <a:ext cx="4798944" cy="465688"/>
          </a:xfrm>
          <a:prstGeom prst="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solidFill>
                  <a:schemeClr val="tx2"/>
                </a:solidFill>
                <a:cs typeface="2  Titr" panose="00000700000000000000" pitchFamily="2" charset="-78"/>
              </a:rPr>
              <a:t>موضوع</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نه </a:t>
            </a:r>
            <a:r>
              <a:rPr lang="fa-IR" sz="2400" dirty="0">
                <a:solidFill>
                  <a:schemeClr val="tx2"/>
                </a:solidFill>
                <a:cs typeface="2  Titr" panose="00000700000000000000" pitchFamily="2" charset="-78"/>
              </a:rPr>
              <a:t>: </a:t>
            </a:r>
            <a:r>
              <a:rPr lang="fa-IR" sz="2400" dirty="0">
                <a:solidFill>
                  <a:schemeClr val="tx2"/>
                </a:solidFill>
                <a:latin typeface="Adobe Arabic" panose="02040503050201020203" pitchFamily="18" charset="-78"/>
                <a:cs typeface="2  Titr" panose="00000700000000000000" pitchFamily="2" charset="-78"/>
              </a:rPr>
              <a:t>بررسی </a:t>
            </a:r>
            <a:r>
              <a:rPr lang="fa-IR" sz="2400" dirty="0">
                <a:solidFill>
                  <a:schemeClr val="tx2"/>
                </a:solidFill>
                <a:cs typeface="2  Titr" panose="00000700000000000000" pitchFamily="2" charset="-78"/>
              </a:rPr>
              <a:t>عبارت4</a:t>
            </a:r>
            <a:endParaRPr lang="en-US" sz="2400" dirty="0">
              <a:solidFill>
                <a:schemeClr val="tx2"/>
              </a:solidFill>
              <a:cs typeface="2  Titr" panose="00000700000000000000" pitchFamily="2" charset="-78"/>
            </a:endParaRPr>
          </a:p>
        </p:txBody>
      </p:sp>
    </p:spTree>
    <p:extLst>
      <p:ext uri="{BB962C8B-B14F-4D97-AF65-F5344CB8AC3E}">
        <p14:creationId xmlns:p14="http://schemas.microsoft.com/office/powerpoint/2010/main" val="267138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1927297-E6F0-4722-9E40-B22C978671AB}"/>
              </a:ext>
            </a:extLst>
          </p:cNvPr>
          <p:cNvPicPr>
            <a:picLocks noChangeAspect="1"/>
          </p:cNvPicPr>
          <p:nvPr/>
        </p:nvPicPr>
        <p:blipFill>
          <a:blip r:embed="rId2"/>
          <a:stretch>
            <a:fillRect/>
          </a:stretch>
        </p:blipFill>
        <p:spPr>
          <a:xfrm>
            <a:off x="5738192" y="1347372"/>
            <a:ext cx="5494268" cy="3076575"/>
          </a:xfrm>
          <a:prstGeom prst="rect">
            <a:avLst/>
          </a:prstGeom>
          <a:effectLst>
            <a:glow rad="228600">
              <a:schemeClr val="accent4">
                <a:satMod val="175000"/>
                <a:alpha val="40000"/>
              </a:schemeClr>
            </a:glow>
          </a:effectLst>
        </p:spPr>
      </p:pic>
      <p:sp>
        <p:nvSpPr>
          <p:cNvPr id="8" name="TextBox 7">
            <a:extLst>
              <a:ext uri="{FF2B5EF4-FFF2-40B4-BE49-F238E27FC236}">
                <a16:creationId xmlns:a16="http://schemas.microsoft.com/office/drawing/2014/main" xmlns="" id="{DA52C340-5742-4639-8850-45A1431D3C5A}"/>
              </a:ext>
            </a:extLst>
          </p:cNvPr>
          <p:cNvSpPr txBox="1"/>
          <p:nvPr/>
        </p:nvSpPr>
        <p:spPr>
          <a:xfrm>
            <a:off x="2389326" y="5062647"/>
            <a:ext cx="6096000" cy="1107996"/>
          </a:xfrm>
          <a:prstGeom prst="rect">
            <a:avLst/>
          </a:prstGeom>
          <a:solidFill>
            <a:schemeClr val="bg2"/>
          </a:solidFill>
          <a:effectLst>
            <a:glow rad="228600">
              <a:schemeClr val="accent4">
                <a:satMod val="175000"/>
                <a:alpha val="40000"/>
              </a:schemeClr>
            </a:glow>
          </a:effectLst>
        </p:spPr>
        <p:txBody>
          <a:bodyPr wrap="square">
            <a:spAutoFit/>
          </a:bodyPr>
          <a:lstStyle/>
          <a:p>
            <a:pPr algn="r"/>
            <a:r>
              <a:rPr lang="fa-IR" sz="18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t/>
            </a:r>
            <a:br>
              <a:rPr lang="fa-IR" sz="18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br>
            <a:r>
              <a:rPr lang="fa-IR" sz="1800" dirty="0">
                <a:solidFill>
                  <a:schemeClr val="tx2"/>
                </a:solidFill>
                <a:latin typeface="Adobe Arabic" panose="02040503050201020203" pitchFamily="18" charset="-78"/>
                <a:cs typeface="2  Esfehan" panose="00000700000000000000" pitchFamily="2" charset="-78"/>
              </a:rPr>
              <a:t> </a:t>
            </a:r>
            <a:r>
              <a:rPr lang="fa-IR" sz="2400" dirty="0">
                <a:solidFill>
                  <a:srgbClr val="FF0000"/>
                </a:solidFill>
                <a:latin typeface="Adobe Arabic" panose="02040503050201020203" pitchFamily="18" charset="-78"/>
                <a:cs typeface="2  Esfehan" panose="00000700000000000000" pitchFamily="2" charset="-78"/>
              </a:rPr>
              <a:t>دانش ادبی: </a:t>
            </a:r>
            <a:r>
              <a:rPr lang="fa-IR" sz="2400" dirty="0">
                <a:solidFill>
                  <a:schemeClr val="tx2"/>
                </a:solidFill>
                <a:latin typeface="Adobe Arabic" panose="02040503050201020203" pitchFamily="18" charset="-78"/>
                <a:cs typeface="2  Esfehan" panose="00000700000000000000" pitchFamily="2" charset="-78"/>
              </a:rPr>
              <a:t>نام تو را کوه آهن نهاده ام (کنایه از تلاش و سخت کوشی و مقاومت) (تشبیه) </a:t>
            </a:r>
            <a:endParaRPr lang="en-US" dirty="0">
              <a:cs typeface="2  Esfehan" panose="00000700000000000000" pitchFamily="2" charset="-78"/>
            </a:endParaRPr>
          </a:p>
        </p:txBody>
      </p:sp>
      <p:sp>
        <p:nvSpPr>
          <p:cNvPr id="5" name="Title 1">
            <a:extLst>
              <a:ext uri="{FF2B5EF4-FFF2-40B4-BE49-F238E27FC236}">
                <a16:creationId xmlns:a16="http://schemas.microsoft.com/office/drawing/2014/main" xmlns="" id="{9EAD4B78-DAFC-42E9-83F5-B7D922E6FCD4}"/>
              </a:ext>
            </a:extLst>
          </p:cNvPr>
          <p:cNvSpPr>
            <a:spLocks noGrp="1"/>
          </p:cNvSpPr>
          <p:nvPr>
            <p:ph type="title"/>
          </p:nvPr>
        </p:nvSpPr>
        <p:spPr>
          <a:xfrm>
            <a:off x="3301448" y="394872"/>
            <a:ext cx="5380383" cy="733426"/>
          </a:xfr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fa-IR" sz="2400" dirty="0">
                <a:solidFill>
                  <a:schemeClr val="tx2"/>
                </a:solidFill>
                <a:cs typeface="2  Titr" panose="00000700000000000000" pitchFamily="2" charset="-78"/>
              </a:rPr>
              <a:t>موضوع</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ده </a:t>
            </a:r>
            <a:r>
              <a:rPr lang="fa-IR" sz="2400" dirty="0">
                <a:solidFill>
                  <a:schemeClr val="tx2"/>
                </a:solidFill>
                <a:cs typeface="2  Titr" panose="00000700000000000000" pitchFamily="2" charset="-78"/>
              </a:rPr>
              <a:t>: </a:t>
            </a:r>
            <a:r>
              <a:rPr lang="fa-IR" sz="2400" dirty="0">
                <a:solidFill>
                  <a:schemeClr val="tx2"/>
                </a:solidFill>
                <a:latin typeface="Adobe Arabic" panose="02040503050201020203" pitchFamily="18" charset="-78"/>
                <a:cs typeface="2  Titr" panose="00000700000000000000" pitchFamily="2" charset="-78"/>
              </a:rPr>
              <a:t>بررسی </a:t>
            </a:r>
            <a:r>
              <a:rPr lang="fa-IR" sz="2400" dirty="0">
                <a:solidFill>
                  <a:schemeClr val="tx2"/>
                </a:solidFill>
                <a:cs typeface="2  Titr" panose="00000700000000000000" pitchFamily="2" charset="-78"/>
              </a:rPr>
              <a:t>عبارت5</a:t>
            </a:r>
            <a:endParaRPr lang="en-US" sz="2400" dirty="0">
              <a:solidFill>
                <a:schemeClr val="tx2"/>
              </a:solidFill>
              <a:cs typeface="2  Titr" panose="00000700000000000000" pitchFamily="2" charset="-78"/>
            </a:endParaRPr>
          </a:p>
        </p:txBody>
      </p:sp>
    </p:spTree>
    <p:extLst>
      <p:ext uri="{BB962C8B-B14F-4D97-AF65-F5344CB8AC3E}">
        <p14:creationId xmlns:p14="http://schemas.microsoft.com/office/powerpoint/2010/main" val="8139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415C2F-74DB-40E7-9C80-F59C7DC5C416}"/>
              </a:ext>
            </a:extLst>
          </p:cNvPr>
          <p:cNvPicPr>
            <a:picLocks noChangeAspect="1"/>
          </p:cNvPicPr>
          <p:nvPr/>
        </p:nvPicPr>
        <p:blipFill>
          <a:blip r:embed="rId2"/>
          <a:stretch>
            <a:fillRect/>
          </a:stretch>
        </p:blipFill>
        <p:spPr>
          <a:xfrm>
            <a:off x="5705268" y="1665309"/>
            <a:ext cx="6029325" cy="1047750"/>
          </a:xfrm>
          <a:prstGeom prst="rect">
            <a:avLst/>
          </a:prstGeom>
          <a:effectLst>
            <a:glow rad="228600">
              <a:schemeClr val="accent6">
                <a:satMod val="175000"/>
                <a:alpha val="40000"/>
              </a:schemeClr>
            </a:glow>
          </a:effectLst>
        </p:spPr>
      </p:pic>
      <p:sp>
        <p:nvSpPr>
          <p:cNvPr id="7" name="TextBox 6">
            <a:extLst>
              <a:ext uri="{FF2B5EF4-FFF2-40B4-BE49-F238E27FC236}">
                <a16:creationId xmlns:a16="http://schemas.microsoft.com/office/drawing/2014/main" xmlns="" id="{06575138-763A-421F-A554-3EE48818E850}"/>
              </a:ext>
            </a:extLst>
          </p:cNvPr>
          <p:cNvSpPr txBox="1"/>
          <p:nvPr/>
        </p:nvSpPr>
        <p:spPr>
          <a:xfrm>
            <a:off x="4651513" y="3729443"/>
            <a:ext cx="6096000" cy="830997"/>
          </a:xfrm>
          <a:prstGeom prst="rect">
            <a:avLst/>
          </a:prstGeom>
          <a:solidFill>
            <a:schemeClr val="bg2"/>
          </a:solidFill>
          <a:effectLst>
            <a:glow rad="228600">
              <a:schemeClr val="accent6">
                <a:satMod val="175000"/>
                <a:alpha val="40000"/>
              </a:schemeClr>
            </a:glow>
          </a:effectLst>
        </p:spPr>
        <p:txBody>
          <a:bodyPr wrap="square">
            <a:spAutoFit/>
          </a:bodyPr>
          <a:lstStyle/>
          <a:p>
            <a:pPr algn="r"/>
            <a:r>
              <a:rPr lang="fa-IR" sz="2400" dirty="0">
                <a:solidFill>
                  <a:srgbClr val="FF0000"/>
                </a:solidFill>
                <a:latin typeface="Adobe Arabic" panose="02040503050201020203" pitchFamily="18" charset="-78"/>
                <a:cs typeface="2  Esfehan" panose="00000700000000000000" pitchFamily="2" charset="-78"/>
              </a:rPr>
              <a:t>معنی واژه:</a:t>
            </a:r>
            <a:r>
              <a:rPr lang="fa-IR" sz="2400" dirty="0">
                <a:solidFill>
                  <a:schemeClr val="tx2"/>
                </a:solidFill>
                <a:latin typeface="Adobe Arabic" panose="02040503050201020203" pitchFamily="18" charset="-78"/>
                <a:cs typeface="2  Esfehan" panose="00000700000000000000" pitchFamily="2" charset="-78"/>
              </a:rPr>
              <a:t>  گنجینه: مخزن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t/>
            </a:r>
            <a:b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br>
            <a:r>
              <a:rPr lang="fa-IR" sz="2400" dirty="0">
                <a:solidFill>
                  <a:schemeClr val="tx2"/>
                </a:solidFill>
                <a:latin typeface="Adobe Arabic" panose="02040503050201020203" pitchFamily="18" charset="-78"/>
                <a:cs typeface="2  Esfehan" panose="00000700000000000000" pitchFamily="2" charset="-78"/>
              </a:rPr>
              <a:t> </a:t>
            </a:r>
            <a:r>
              <a:rPr lang="fa-IR" sz="2400" dirty="0">
                <a:solidFill>
                  <a:srgbClr val="FF0000"/>
                </a:solidFill>
                <a:latin typeface="Adobe Arabic" panose="02040503050201020203" pitchFamily="18" charset="-78"/>
                <a:cs typeface="2  Esfehan" panose="00000700000000000000" pitchFamily="2" charset="-78"/>
              </a:rPr>
              <a:t>دانش ادبی:  </a:t>
            </a:r>
            <a:r>
              <a:rPr lang="fa-IR" sz="2400" dirty="0">
                <a:solidFill>
                  <a:schemeClr val="tx2"/>
                </a:solidFill>
                <a:latin typeface="Adobe Arabic" panose="02040503050201020203" pitchFamily="18" charset="-78"/>
                <a:cs typeface="2  Esfehan" panose="00000700000000000000" pitchFamily="2" charset="-78"/>
              </a:rPr>
              <a:t>گنجینۀ وجود: اضافۀ تشبیهی </a:t>
            </a:r>
            <a:endParaRPr lang="en-US" sz="2400" dirty="0">
              <a:solidFill>
                <a:schemeClr val="tx2"/>
              </a:solidFill>
              <a:cs typeface="2  Esfehan" panose="00000700000000000000" pitchFamily="2" charset="-78"/>
            </a:endParaRPr>
          </a:p>
        </p:txBody>
      </p:sp>
      <p:sp>
        <p:nvSpPr>
          <p:cNvPr id="4" name="Title 1">
            <a:extLst>
              <a:ext uri="{FF2B5EF4-FFF2-40B4-BE49-F238E27FC236}">
                <a16:creationId xmlns:a16="http://schemas.microsoft.com/office/drawing/2014/main" xmlns="" id="{148A96D1-E8B4-4126-B4DD-2B77340EFB97}"/>
              </a:ext>
            </a:extLst>
          </p:cNvPr>
          <p:cNvSpPr>
            <a:spLocks noGrp="1"/>
          </p:cNvSpPr>
          <p:nvPr>
            <p:ph type="title"/>
          </p:nvPr>
        </p:nvSpPr>
        <p:spPr>
          <a:xfrm>
            <a:off x="4651513" y="648925"/>
            <a:ext cx="4638260" cy="508192"/>
          </a:xfr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fa-IR" sz="2400" dirty="0">
                <a:solidFill>
                  <a:schemeClr val="tx2"/>
                </a:solidFill>
                <a:cs typeface="2  Titr" panose="00000700000000000000" pitchFamily="2" charset="-78"/>
              </a:rPr>
              <a:t>موضوع</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یازده</a:t>
            </a:r>
            <a:r>
              <a:rPr lang="fa-IR" sz="2400" dirty="0">
                <a:solidFill>
                  <a:schemeClr val="tx2"/>
                </a:solidFill>
                <a:cs typeface="2  Titr" panose="00000700000000000000" pitchFamily="2" charset="-78"/>
              </a:rPr>
              <a:t>: </a:t>
            </a:r>
            <a:r>
              <a:rPr lang="fa-IR" sz="2400" dirty="0">
                <a:solidFill>
                  <a:schemeClr val="tx2"/>
                </a:solidFill>
                <a:latin typeface="Adobe Arabic" panose="02040503050201020203" pitchFamily="18" charset="-78"/>
                <a:cs typeface="2  Titr" panose="00000700000000000000" pitchFamily="2" charset="-78"/>
              </a:rPr>
              <a:t>بررسی </a:t>
            </a:r>
            <a:r>
              <a:rPr lang="fa-IR" sz="2400" dirty="0">
                <a:solidFill>
                  <a:schemeClr val="tx2"/>
                </a:solidFill>
                <a:cs typeface="2  Titr" panose="00000700000000000000" pitchFamily="2" charset="-78"/>
              </a:rPr>
              <a:t>عبارت6</a:t>
            </a:r>
            <a:endParaRPr lang="en-US" sz="2400" dirty="0">
              <a:solidFill>
                <a:schemeClr val="tx2"/>
              </a:solidFill>
              <a:cs typeface="2  Titr" panose="00000700000000000000" pitchFamily="2" charset="-78"/>
            </a:endParaRPr>
          </a:p>
        </p:txBody>
      </p:sp>
    </p:spTree>
    <p:extLst>
      <p:ext uri="{BB962C8B-B14F-4D97-AF65-F5344CB8AC3E}">
        <p14:creationId xmlns:p14="http://schemas.microsoft.com/office/powerpoint/2010/main" val="136848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866B0D7-DF6B-40D6-9FEF-79D9D58DB952}"/>
              </a:ext>
            </a:extLst>
          </p:cNvPr>
          <p:cNvPicPr>
            <a:picLocks noChangeAspect="1"/>
          </p:cNvPicPr>
          <p:nvPr/>
        </p:nvPicPr>
        <p:blipFill>
          <a:blip r:embed="rId2"/>
          <a:stretch>
            <a:fillRect/>
          </a:stretch>
        </p:blipFill>
        <p:spPr>
          <a:xfrm>
            <a:off x="5108713" y="1323768"/>
            <a:ext cx="6400800" cy="2752725"/>
          </a:xfrm>
          <a:prstGeom prst="rect">
            <a:avLst/>
          </a:prstGeom>
          <a:effectLst>
            <a:glow rad="139700">
              <a:schemeClr val="accent1">
                <a:satMod val="175000"/>
                <a:alpha val="40000"/>
              </a:schemeClr>
            </a:glow>
          </a:effectLst>
        </p:spPr>
      </p:pic>
      <p:sp>
        <p:nvSpPr>
          <p:cNvPr id="5" name="TextBox 4">
            <a:extLst>
              <a:ext uri="{FF2B5EF4-FFF2-40B4-BE49-F238E27FC236}">
                <a16:creationId xmlns:a16="http://schemas.microsoft.com/office/drawing/2014/main" xmlns="" id="{5F31A40A-707A-4D35-9C85-78F74BB628B2}"/>
              </a:ext>
            </a:extLst>
          </p:cNvPr>
          <p:cNvSpPr txBox="1"/>
          <p:nvPr/>
        </p:nvSpPr>
        <p:spPr>
          <a:xfrm>
            <a:off x="1497494" y="4563871"/>
            <a:ext cx="9800425" cy="1569660"/>
          </a:xfrm>
          <a:prstGeom prst="rect">
            <a:avLst/>
          </a:prstGeom>
          <a:solidFill>
            <a:schemeClr val="bg2"/>
          </a:solidFill>
          <a:effectLst>
            <a:glow rad="228600">
              <a:schemeClr val="accent2">
                <a:satMod val="175000"/>
                <a:alpha val="40000"/>
              </a:schemeClr>
            </a:glow>
          </a:effectLst>
        </p:spPr>
        <p:txBody>
          <a:bodyPr wrap="square">
            <a:spAutoFit/>
          </a:bodyPr>
          <a:lstStyle/>
          <a:p>
            <a:pPr algn="r"/>
            <a:r>
              <a:rPr lang="fa-IR" sz="2400" dirty="0">
                <a:solidFill>
                  <a:srgbClr val="FF0000"/>
                </a:solidFill>
                <a:latin typeface="Adobe Arabic" panose="02040503050201020203" pitchFamily="18" charset="-78"/>
                <a:cs typeface="2  Esfehan" panose="00000700000000000000" pitchFamily="2" charset="-78"/>
              </a:rPr>
              <a:t>معنی واژه:</a:t>
            </a:r>
            <a:r>
              <a:rPr lang="fa-IR" sz="2400" dirty="0">
                <a:solidFill>
                  <a:schemeClr val="tx2"/>
                </a:solidFill>
                <a:latin typeface="Adobe Arabic" panose="02040503050201020203" pitchFamily="18" charset="-78"/>
                <a:cs typeface="2  Esfehan" panose="00000700000000000000" pitchFamily="2" charset="-78"/>
              </a:rPr>
              <a:t>  وا</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t>پسین: آخرین / رمق: توان، نیرو/ رنجور: دردمند، بیمار /بالین / بستر  </a:t>
            </a:r>
            <a:b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br>
            <a:r>
              <a:rPr lang="fa-IR" sz="2400" dirty="0">
                <a:solidFill>
                  <a:schemeClr val="tx2"/>
                </a:solidFill>
                <a:latin typeface="Adobe Arabic" panose="02040503050201020203" pitchFamily="18" charset="-78"/>
                <a:cs typeface="2  Esfehan" panose="00000700000000000000" pitchFamily="2" charset="-78"/>
              </a:rPr>
              <a:t> </a:t>
            </a:r>
            <a:r>
              <a:rPr lang="fa-IR" sz="2400" dirty="0">
                <a:solidFill>
                  <a:srgbClr val="FF0000"/>
                </a:solidFill>
                <a:latin typeface="Adobe Arabic" panose="02040503050201020203" pitchFamily="18" charset="-78"/>
                <a:cs typeface="2  Esfehan" panose="00000700000000000000" pitchFamily="2" charset="-78"/>
              </a:rPr>
              <a:t>دانش ادبی : </a:t>
            </a:r>
            <a:r>
              <a:rPr lang="fa-IR" sz="2400" dirty="0">
                <a:solidFill>
                  <a:schemeClr val="tx2"/>
                </a:solidFill>
                <a:latin typeface="Adobe Arabic" panose="02040503050201020203" pitchFamily="18" charset="-78"/>
                <a:cs typeface="2  Esfehan" panose="00000700000000000000" pitchFamily="2" charset="-78"/>
              </a:rPr>
              <a:t>شمع وجود: اضاقۀ تشبیهی / شمع وجودش به خاموشی گرایید( کنایه از مردن) / نفسش به شماره افتاد(کنایه از  در حال مرگ بود) / دست نوازش بر سرش کشید( کنایه از دوستی و محبت به کسی)  </a:t>
            </a:r>
            <a:endParaRPr lang="en-US" sz="2400" dirty="0">
              <a:solidFill>
                <a:schemeClr val="tx2"/>
              </a:solidFill>
              <a:cs typeface="2  Esfehan" panose="00000700000000000000" pitchFamily="2" charset="-78"/>
            </a:endParaRPr>
          </a:p>
        </p:txBody>
      </p:sp>
      <p:sp>
        <p:nvSpPr>
          <p:cNvPr id="4" name="Title 1">
            <a:extLst>
              <a:ext uri="{FF2B5EF4-FFF2-40B4-BE49-F238E27FC236}">
                <a16:creationId xmlns:a16="http://schemas.microsoft.com/office/drawing/2014/main" xmlns="" id="{457DBFE8-4936-4D30-BB44-5385CC1CC53E}"/>
              </a:ext>
            </a:extLst>
          </p:cNvPr>
          <p:cNvSpPr>
            <a:spLocks noGrp="1"/>
          </p:cNvSpPr>
          <p:nvPr>
            <p:ph type="title"/>
          </p:nvPr>
        </p:nvSpPr>
        <p:spPr>
          <a:xfrm>
            <a:off x="4174435" y="490330"/>
            <a:ext cx="4611756" cy="600852"/>
          </a:xfr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fa-IR" sz="2400" dirty="0">
                <a:solidFill>
                  <a:schemeClr val="tx2"/>
                </a:solidFill>
                <a:cs typeface="2  Titr" panose="00000700000000000000" pitchFamily="2" charset="-78"/>
              </a:rPr>
              <a:t>موضوع</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دواز</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ده</a:t>
            </a:r>
            <a:r>
              <a:rPr lang="fa-IR" sz="2400" dirty="0">
                <a:solidFill>
                  <a:schemeClr val="tx2"/>
                </a:solidFill>
                <a:cs typeface="2  Titr" panose="00000700000000000000" pitchFamily="2" charset="-78"/>
              </a:rPr>
              <a:t>: </a:t>
            </a:r>
            <a:r>
              <a:rPr lang="fa-IR" sz="2400" dirty="0">
                <a:solidFill>
                  <a:schemeClr val="tx2"/>
                </a:solidFill>
                <a:latin typeface="Adobe Arabic" panose="02040503050201020203" pitchFamily="18" charset="-78"/>
                <a:cs typeface="2  Titr" panose="00000700000000000000" pitchFamily="2" charset="-78"/>
              </a:rPr>
              <a:t>بررسی </a:t>
            </a:r>
            <a:r>
              <a:rPr lang="fa-IR" sz="2400" dirty="0">
                <a:solidFill>
                  <a:schemeClr val="tx2"/>
                </a:solidFill>
                <a:cs typeface="2  Titr" panose="00000700000000000000" pitchFamily="2" charset="-78"/>
              </a:rPr>
              <a:t>عبارت7</a:t>
            </a:r>
            <a:endParaRPr lang="en-US" sz="2400" dirty="0">
              <a:solidFill>
                <a:schemeClr val="tx2"/>
              </a:solidFill>
              <a:cs typeface="2  Titr" panose="00000700000000000000" pitchFamily="2" charset="-78"/>
            </a:endParaRPr>
          </a:p>
        </p:txBody>
      </p:sp>
    </p:spTree>
    <p:extLst>
      <p:ext uri="{BB962C8B-B14F-4D97-AF65-F5344CB8AC3E}">
        <p14:creationId xmlns:p14="http://schemas.microsoft.com/office/powerpoint/2010/main" val="103104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B20DD88-BA44-4446-9424-DCDA805E3093}"/>
              </a:ext>
            </a:extLst>
          </p:cNvPr>
          <p:cNvPicPr>
            <a:picLocks noChangeAspect="1"/>
          </p:cNvPicPr>
          <p:nvPr/>
        </p:nvPicPr>
        <p:blipFill>
          <a:blip r:embed="rId2"/>
          <a:stretch>
            <a:fillRect/>
          </a:stretch>
        </p:blipFill>
        <p:spPr>
          <a:xfrm>
            <a:off x="5344768" y="1656571"/>
            <a:ext cx="5981700" cy="1809750"/>
          </a:xfrm>
          <a:prstGeom prst="rect">
            <a:avLst/>
          </a:prstGeom>
          <a:effectLst>
            <a:glow rad="139700">
              <a:schemeClr val="accent1">
                <a:satMod val="175000"/>
                <a:alpha val="40000"/>
              </a:schemeClr>
            </a:glow>
          </a:effectLst>
        </p:spPr>
      </p:pic>
      <p:sp>
        <p:nvSpPr>
          <p:cNvPr id="7" name="TextBox 6">
            <a:extLst>
              <a:ext uri="{FF2B5EF4-FFF2-40B4-BE49-F238E27FC236}">
                <a16:creationId xmlns:a16="http://schemas.microsoft.com/office/drawing/2014/main" xmlns="" id="{2678C742-95B7-46FB-8EEF-F1CFE27B822A}"/>
              </a:ext>
            </a:extLst>
          </p:cNvPr>
          <p:cNvSpPr txBox="1"/>
          <p:nvPr/>
        </p:nvSpPr>
        <p:spPr>
          <a:xfrm>
            <a:off x="1706880" y="4001100"/>
            <a:ext cx="9469119" cy="1200329"/>
          </a:xfrm>
          <a:prstGeom prst="rect">
            <a:avLst/>
          </a:prstGeom>
          <a:solidFill>
            <a:schemeClr val="bg2"/>
          </a:solidFill>
          <a:ln w="76200">
            <a:solidFill>
              <a:srgbClr val="00FF99"/>
            </a:solidFill>
          </a:ln>
        </p:spPr>
        <p:txBody>
          <a:bodyPr wrap="square">
            <a:spAutoFit/>
          </a:bodyPr>
          <a:lstStyle/>
          <a:p>
            <a:pPr algn="r"/>
            <a:r>
              <a:rPr lang="fa-IR" sz="2400" dirty="0">
                <a:solidFill>
                  <a:srgbClr val="FF0000"/>
                </a:solidFill>
                <a:latin typeface="Adobe Arabic" panose="02040503050201020203" pitchFamily="18" charset="-78"/>
                <a:cs typeface="2  Esfehan" panose="00000700000000000000" pitchFamily="2" charset="-78"/>
              </a:rPr>
              <a:t>معنی واژه:  </a:t>
            </a:r>
            <a:r>
              <a:rPr lang="fa-IR" sz="2400" dirty="0">
                <a:solidFill>
                  <a:schemeClr val="tx2"/>
                </a:solidFill>
                <a:latin typeface="Adobe Arabic" panose="02040503050201020203" pitchFamily="18" charset="-78"/>
                <a:cs typeface="2  Esfehan" panose="00000700000000000000" pitchFamily="2" charset="-78"/>
              </a:rPr>
              <a:t>مقطع: بریده/ فقیه: دانشمند، عالم مذهبی / تعرض: اعتراض و مخالفت، حالتی از اعتراض به خو گرفتن/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t/>
            </a:r>
            <a:b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br>
            <a:r>
              <a:rPr lang="fa-IR" sz="2400" dirty="0">
                <a:solidFill>
                  <a:schemeClr val="tx2"/>
                </a:solidFill>
                <a:latin typeface="Adobe Arabic" panose="02040503050201020203" pitchFamily="18" charset="-78"/>
                <a:cs typeface="2  Esfehan" panose="00000700000000000000" pitchFamily="2" charset="-78"/>
              </a:rPr>
              <a:t> </a:t>
            </a:r>
            <a:r>
              <a:rPr lang="fa-IR" sz="2400" dirty="0">
                <a:solidFill>
                  <a:srgbClr val="FF0000"/>
                </a:solidFill>
                <a:latin typeface="Adobe Arabic" panose="02040503050201020203" pitchFamily="18" charset="-78"/>
                <a:cs typeface="2  Esfehan" panose="00000700000000000000" pitchFamily="2" charset="-78"/>
              </a:rPr>
              <a:t>دانش ادبی : </a:t>
            </a:r>
            <a:r>
              <a:rPr lang="fa-IR" sz="2400" dirty="0">
                <a:solidFill>
                  <a:schemeClr val="tx2"/>
                </a:solidFill>
                <a:latin typeface="Adobe Arabic" panose="02040503050201020203" pitchFamily="18" charset="-78"/>
                <a:cs typeface="2  Esfehan" panose="00000700000000000000" pitchFamily="2" charset="-78"/>
              </a:rPr>
              <a:t>تضاد(بدانم ، نادانسته و جاهل) </a:t>
            </a:r>
            <a:endParaRPr lang="en-US" sz="2400" dirty="0">
              <a:solidFill>
                <a:schemeClr val="tx2"/>
              </a:solidFill>
              <a:cs typeface="2  Esfehan" panose="00000700000000000000" pitchFamily="2" charset="-78"/>
            </a:endParaRPr>
          </a:p>
        </p:txBody>
      </p:sp>
      <p:sp>
        <p:nvSpPr>
          <p:cNvPr id="4" name="Title 1">
            <a:extLst>
              <a:ext uri="{FF2B5EF4-FFF2-40B4-BE49-F238E27FC236}">
                <a16:creationId xmlns:a16="http://schemas.microsoft.com/office/drawing/2014/main" xmlns="" id="{BFD36943-EEBC-4642-8125-C69097D0BD77}"/>
              </a:ext>
            </a:extLst>
          </p:cNvPr>
          <p:cNvSpPr>
            <a:spLocks noGrp="1"/>
          </p:cNvSpPr>
          <p:nvPr>
            <p:ph type="title"/>
          </p:nvPr>
        </p:nvSpPr>
        <p:spPr>
          <a:xfrm>
            <a:off x="3763617" y="622852"/>
            <a:ext cx="4918214" cy="505446"/>
          </a:xfr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fa-IR" sz="2400" dirty="0">
                <a:solidFill>
                  <a:schemeClr val="tx2"/>
                </a:solidFill>
                <a:cs typeface="2  Titr" panose="00000700000000000000" pitchFamily="2" charset="-78"/>
              </a:rPr>
              <a:t>موضوع</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سیزده</a:t>
            </a:r>
            <a:r>
              <a:rPr lang="fa-IR" sz="2400" dirty="0">
                <a:solidFill>
                  <a:schemeClr val="tx2"/>
                </a:solidFill>
                <a:cs typeface="2  Titr" panose="00000700000000000000" pitchFamily="2" charset="-78"/>
              </a:rPr>
              <a:t>: </a:t>
            </a:r>
            <a:r>
              <a:rPr lang="fa-IR" sz="2400" dirty="0">
                <a:solidFill>
                  <a:schemeClr val="tx2"/>
                </a:solidFill>
                <a:latin typeface="Adobe Arabic" panose="02040503050201020203" pitchFamily="18" charset="-78"/>
                <a:cs typeface="2  Titr" panose="00000700000000000000" pitchFamily="2" charset="-78"/>
              </a:rPr>
              <a:t>بررسی </a:t>
            </a:r>
            <a:r>
              <a:rPr lang="fa-IR" sz="2400" dirty="0">
                <a:solidFill>
                  <a:schemeClr val="tx2"/>
                </a:solidFill>
                <a:cs typeface="2  Titr" panose="00000700000000000000" pitchFamily="2" charset="-78"/>
              </a:rPr>
              <a:t>عبارت8</a:t>
            </a:r>
            <a:endParaRPr lang="en-US" sz="2400" dirty="0">
              <a:solidFill>
                <a:schemeClr val="tx2"/>
              </a:solidFill>
              <a:cs typeface="2  Titr" panose="00000700000000000000" pitchFamily="2" charset="-78"/>
            </a:endParaRPr>
          </a:p>
        </p:txBody>
      </p:sp>
    </p:spTree>
    <p:extLst>
      <p:ext uri="{BB962C8B-B14F-4D97-AF65-F5344CB8AC3E}">
        <p14:creationId xmlns:p14="http://schemas.microsoft.com/office/powerpoint/2010/main" val="151477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8835B1-1A48-450E-B283-F3E3617F78A0}"/>
              </a:ext>
            </a:extLst>
          </p:cNvPr>
          <p:cNvPicPr>
            <a:picLocks noChangeAspect="1"/>
          </p:cNvPicPr>
          <p:nvPr/>
        </p:nvPicPr>
        <p:blipFill>
          <a:blip r:embed="rId2"/>
          <a:stretch>
            <a:fillRect/>
          </a:stretch>
        </p:blipFill>
        <p:spPr>
          <a:xfrm>
            <a:off x="5100017" y="1384645"/>
            <a:ext cx="6153150" cy="2657475"/>
          </a:xfrm>
          <a:prstGeom prst="rect">
            <a:avLst/>
          </a:prstGeom>
          <a:effectLst>
            <a:glow rad="228600">
              <a:schemeClr val="accent2">
                <a:satMod val="175000"/>
                <a:alpha val="40000"/>
              </a:schemeClr>
            </a:glow>
          </a:effectLst>
        </p:spPr>
      </p:pic>
      <p:sp>
        <p:nvSpPr>
          <p:cNvPr id="5" name="TextBox 4">
            <a:extLst>
              <a:ext uri="{FF2B5EF4-FFF2-40B4-BE49-F238E27FC236}">
                <a16:creationId xmlns:a16="http://schemas.microsoft.com/office/drawing/2014/main" xmlns="" id="{A27F5CE6-69B9-4EB0-B24B-B3A64DE73E60}"/>
              </a:ext>
            </a:extLst>
          </p:cNvPr>
          <p:cNvSpPr txBox="1"/>
          <p:nvPr/>
        </p:nvSpPr>
        <p:spPr>
          <a:xfrm>
            <a:off x="3445564" y="4342897"/>
            <a:ext cx="7141156" cy="830997"/>
          </a:xfrm>
          <a:prstGeom prst="rect">
            <a:avLst/>
          </a:prstGeom>
          <a:solidFill>
            <a:schemeClr val="bg2"/>
          </a:solidFill>
          <a:ln w="76200">
            <a:solidFill>
              <a:srgbClr val="00FF99"/>
            </a:solidFill>
          </a:ln>
        </p:spPr>
        <p:txBody>
          <a:bodyPr wrap="square">
            <a:spAutoFit/>
          </a:bodyPr>
          <a:lstStyle/>
          <a:p>
            <a:pPr algn="r"/>
            <a:r>
              <a:rPr lang="fa-IR" sz="2400" dirty="0">
                <a:solidFill>
                  <a:srgbClr val="FF0000"/>
                </a:solidFill>
                <a:latin typeface="Adobe Arabic" panose="02040503050201020203" pitchFamily="18" charset="-78"/>
                <a:cs typeface="2  Esfehan" panose="00000700000000000000" pitchFamily="2" charset="-78"/>
              </a:rPr>
              <a:t>معنی واژه:</a:t>
            </a:r>
            <a:r>
              <a:rPr lang="fa-IR" sz="2400" dirty="0">
                <a:solidFill>
                  <a:schemeClr val="tx2"/>
                </a:solidFill>
                <a:latin typeface="Adobe Arabic" panose="02040503050201020203" pitchFamily="18" charset="-78"/>
                <a:cs typeface="2  Esfehan" panose="00000700000000000000" pitchFamily="2" charset="-78"/>
              </a:rPr>
              <a:t>  شیون: ناله و زاری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t/>
            </a:r>
            <a:b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br>
            <a:r>
              <a:rPr lang="fa-IR" sz="2400" dirty="0">
                <a:solidFill>
                  <a:schemeClr val="tx2"/>
                </a:solidFill>
                <a:latin typeface="Adobe Arabic" panose="02040503050201020203" pitchFamily="18" charset="-78"/>
                <a:cs typeface="2  Esfehan" panose="00000700000000000000" pitchFamily="2" charset="-78"/>
              </a:rPr>
              <a:t> </a:t>
            </a:r>
            <a:r>
              <a:rPr lang="fa-IR" sz="2400" dirty="0">
                <a:solidFill>
                  <a:srgbClr val="FF0000"/>
                </a:solidFill>
                <a:latin typeface="Adobe Arabic" panose="02040503050201020203" pitchFamily="18" charset="-78"/>
                <a:cs typeface="2  Esfehan" panose="00000700000000000000" pitchFamily="2" charset="-78"/>
              </a:rPr>
              <a:t>دانش ادبی : </a:t>
            </a:r>
            <a:r>
              <a:rPr lang="fa-IR" sz="2400" dirty="0">
                <a:solidFill>
                  <a:schemeClr val="tx2"/>
                </a:solidFill>
                <a:latin typeface="Adobe Arabic" panose="02040503050201020203" pitchFamily="18" charset="-78"/>
                <a:cs typeface="2  Esfehan" panose="00000700000000000000" pitchFamily="2" charset="-78"/>
              </a:rPr>
              <a:t>دیده از جهان فرو بست( کنایه از مرد) </a:t>
            </a:r>
            <a:endParaRPr lang="en-US" sz="2400" dirty="0">
              <a:cs typeface="2  Esfehan" panose="00000700000000000000" pitchFamily="2" charset="-78"/>
            </a:endParaRPr>
          </a:p>
        </p:txBody>
      </p:sp>
      <p:sp>
        <p:nvSpPr>
          <p:cNvPr id="4" name="Title 1">
            <a:extLst>
              <a:ext uri="{FF2B5EF4-FFF2-40B4-BE49-F238E27FC236}">
                <a16:creationId xmlns:a16="http://schemas.microsoft.com/office/drawing/2014/main" xmlns="" id="{1A3E587A-7585-4713-B29B-A90B541B778E}"/>
              </a:ext>
            </a:extLst>
          </p:cNvPr>
          <p:cNvSpPr>
            <a:spLocks noGrp="1"/>
          </p:cNvSpPr>
          <p:nvPr>
            <p:ph type="title"/>
          </p:nvPr>
        </p:nvSpPr>
        <p:spPr>
          <a:xfrm>
            <a:off x="3301448" y="394872"/>
            <a:ext cx="5380383" cy="733426"/>
          </a:xfr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fa-IR" sz="2400" dirty="0">
                <a:solidFill>
                  <a:schemeClr val="tx2"/>
                </a:solidFill>
                <a:cs typeface="2  Titr" panose="00000700000000000000" pitchFamily="2" charset="-78"/>
              </a:rPr>
              <a:t>موضوع</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چهارده</a:t>
            </a:r>
            <a:r>
              <a:rPr lang="fa-IR" sz="2400" dirty="0">
                <a:solidFill>
                  <a:schemeClr val="tx2"/>
                </a:solidFill>
                <a:cs typeface="2  Titr" panose="00000700000000000000" pitchFamily="2" charset="-78"/>
              </a:rPr>
              <a:t>: </a:t>
            </a:r>
            <a:r>
              <a:rPr lang="fa-IR" sz="2400" dirty="0">
                <a:solidFill>
                  <a:schemeClr val="tx2"/>
                </a:solidFill>
                <a:latin typeface="Adobe Arabic" panose="02040503050201020203" pitchFamily="18" charset="-78"/>
                <a:cs typeface="2  Titr" panose="00000700000000000000" pitchFamily="2" charset="-78"/>
              </a:rPr>
              <a:t>بررسی </a:t>
            </a:r>
            <a:r>
              <a:rPr lang="fa-IR" sz="2400" dirty="0">
                <a:solidFill>
                  <a:schemeClr val="tx2"/>
                </a:solidFill>
                <a:cs typeface="2  Titr" panose="00000700000000000000" pitchFamily="2" charset="-78"/>
              </a:rPr>
              <a:t>عبارت9</a:t>
            </a:r>
            <a:endParaRPr lang="en-US" sz="2400" dirty="0">
              <a:solidFill>
                <a:schemeClr val="tx2"/>
              </a:solidFill>
              <a:cs typeface="2  Titr" panose="00000700000000000000" pitchFamily="2" charset="-78"/>
            </a:endParaRPr>
          </a:p>
        </p:txBody>
      </p:sp>
    </p:spTree>
    <p:extLst>
      <p:ext uri="{BB962C8B-B14F-4D97-AF65-F5344CB8AC3E}">
        <p14:creationId xmlns:p14="http://schemas.microsoft.com/office/powerpoint/2010/main" val="173491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FA4CE-E407-4D79-9737-59B0692FAFCA}"/>
              </a:ext>
            </a:extLst>
          </p:cNvPr>
          <p:cNvSpPr>
            <a:spLocks noGrp="1"/>
          </p:cNvSpPr>
          <p:nvPr>
            <p:ph type="title"/>
          </p:nvPr>
        </p:nvSpPr>
        <p:spPr>
          <a:xfrm>
            <a:off x="1524000" y="2950265"/>
            <a:ext cx="9144000" cy="2191578"/>
          </a:xfrm>
          <a:solidFill>
            <a:schemeClr val="bg2"/>
          </a:solidFill>
          <a:effectLst>
            <a:glow rad="228600">
              <a:schemeClr val="accent6">
                <a:satMod val="175000"/>
                <a:alpha val="40000"/>
              </a:schemeClr>
            </a:glow>
          </a:effectLst>
        </p:spPr>
        <p:txBody>
          <a:bodyPr>
            <a:normAutofit/>
          </a:bodyPr>
          <a:lstStyle/>
          <a:p>
            <a:pPr algn="r" rtl="1">
              <a:spcBef>
                <a:spcPct val="50000"/>
              </a:spcBef>
              <a:defRPr/>
            </a:pPr>
            <a:r>
              <a:rPr lang="fa-IR" sz="3600" b="1" cap="all" dirty="0">
                <a:ln w="9000" cmpd="sng">
                  <a:solidFill>
                    <a:srgbClr val="990099"/>
                  </a:solidFill>
                  <a:prstDash val="solid"/>
                </a:ln>
                <a:solidFill>
                  <a:srgbClr val="FF0000"/>
                </a:solidFill>
                <a:effectLst>
                  <a:reflection blurRad="12700" stA="28000" endPos="45000" dist="1000" dir="5400000" sy="-100000" algn="bl" rotWithShape="0"/>
                </a:effectLst>
                <a:latin typeface="Adobe Arabic" panose="02040503050201020203" pitchFamily="18" charset="-78"/>
                <a:cs typeface="2  Koodak" panose="00000700000000000000" pitchFamily="2" charset="-78"/>
              </a:rPr>
              <a:t>حاسب</a:t>
            </a:r>
            <a:r>
              <a:rPr lang="fa-IR" sz="3600" b="1" cap="all" dirty="0">
                <a:ln w="9000" cmpd="sng">
                  <a:solidFill>
                    <a:srgbClr val="990099"/>
                  </a:solidFill>
                  <a:prstDash val="solid"/>
                </a:ln>
                <a:solidFill>
                  <a:srgbClr val="990099"/>
                </a:solidFill>
                <a:effectLst>
                  <a:reflection blurRad="12700" stA="28000" endPos="45000" dist="1000" dir="5400000" sy="-100000" algn="bl" rotWithShape="0"/>
                </a:effectLst>
                <a:latin typeface="Adobe Arabic" panose="02040503050201020203" pitchFamily="18" charset="-78"/>
                <a:cs typeface="2  Koodak" panose="00000700000000000000" pitchFamily="2" charset="-78"/>
              </a:rPr>
              <a:t>: کمال الدین محمد حاسب از ریاضی دانان نامی و استاد خواجه نصیر</a:t>
            </a:r>
            <a:br>
              <a:rPr lang="fa-IR" sz="3600" b="1" cap="all" dirty="0">
                <a:ln w="9000" cmpd="sng">
                  <a:solidFill>
                    <a:srgbClr val="990099"/>
                  </a:solidFill>
                  <a:prstDash val="solid"/>
                </a:ln>
                <a:solidFill>
                  <a:srgbClr val="990099"/>
                </a:solidFill>
                <a:effectLst>
                  <a:reflection blurRad="12700" stA="28000" endPos="45000" dist="1000" dir="5400000" sy="-100000" algn="bl" rotWithShape="0"/>
                </a:effectLst>
                <a:latin typeface="Adobe Arabic" panose="02040503050201020203" pitchFamily="18" charset="-78"/>
                <a:cs typeface="2  Koodak" panose="00000700000000000000" pitchFamily="2" charset="-78"/>
              </a:rPr>
            </a:br>
            <a:r>
              <a:rPr lang="fa-IR" sz="3600" b="1" cap="all" dirty="0">
                <a:ln w="9000" cmpd="sng">
                  <a:solidFill>
                    <a:srgbClr val="990099"/>
                  </a:solidFill>
                  <a:prstDash val="solid"/>
                </a:ln>
                <a:solidFill>
                  <a:srgbClr val="FF0000"/>
                </a:solidFill>
                <a:effectLst>
                  <a:reflection blurRad="12700" stA="28000" endPos="45000" dist="1000" dir="5400000" sy="-100000" algn="bl" rotWithShape="0"/>
                </a:effectLst>
                <a:latin typeface="Adobe Arabic" panose="02040503050201020203" pitchFamily="18" charset="-78"/>
                <a:cs typeface="2  Koodak" panose="00000700000000000000" pitchFamily="2" charset="-78"/>
              </a:rPr>
              <a:t>استاد حمزه</a:t>
            </a:r>
            <a:r>
              <a:rPr lang="fa-IR" sz="3600" b="1" cap="all" dirty="0">
                <a:ln w="9000" cmpd="sng">
                  <a:solidFill>
                    <a:srgbClr val="990099"/>
                  </a:solidFill>
                  <a:prstDash val="solid"/>
                </a:ln>
                <a:solidFill>
                  <a:srgbClr val="990099"/>
                </a:solidFill>
                <a:effectLst>
                  <a:reflection blurRad="12700" stA="28000" endPos="45000" dist="1000" dir="5400000" sy="-100000" algn="bl" rotWithShape="0"/>
                </a:effectLst>
                <a:latin typeface="Adobe Arabic" panose="02040503050201020203" pitchFamily="18" charset="-78"/>
                <a:cs typeface="2  Koodak" panose="00000700000000000000" pitchFamily="2" charset="-78"/>
              </a:rPr>
              <a:t>: دایی پدرش و آگاه به علم رجال و حدیث </a:t>
            </a:r>
            <a:br>
              <a:rPr lang="fa-IR" sz="3600" b="1" cap="all" dirty="0">
                <a:ln w="9000" cmpd="sng">
                  <a:solidFill>
                    <a:srgbClr val="990099"/>
                  </a:solidFill>
                  <a:prstDash val="solid"/>
                </a:ln>
                <a:solidFill>
                  <a:srgbClr val="990099"/>
                </a:solidFill>
                <a:effectLst>
                  <a:reflection blurRad="12700" stA="28000" endPos="45000" dist="1000" dir="5400000" sy="-100000" algn="bl" rotWithShape="0"/>
                </a:effectLst>
                <a:latin typeface="Adobe Arabic" panose="02040503050201020203" pitchFamily="18" charset="-78"/>
                <a:cs typeface="2  Koodak" panose="00000700000000000000" pitchFamily="2" charset="-78"/>
              </a:rPr>
            </a:br>
            <a:endParaRPr lang="fa-IR" sz="3600" b="1" cap="all" dirty="0">
              <a:ln w="9000" cmpd="sng">
                <a:solidFill>
                  <a:srgbClr val="990099"/>
                </a:solidFill>
                <a:prstDash val="solid"/>
              </a:ln>
              <a:solidFill>
                <a:srgbClr val="990099"/>
              </a:solidFill>
              <a:effectLst>
                <a:reflection blurRad="12700" stA="28000" endPos="45000" dist="1000" dir="5400000" sy="-100000" algn="bl" rotWithShape="0"/>
              </a:effectLst>
              <a:latin typeface="Adobe Arabic" panose="02040503050201020203" pitchFamily="18" charset="-78"/>
              <a:cs typeface="2  Koodak" panose="00000700000000000000" pitchFamily="2" charset="-78"/>
            </a:endParaRPr>
          </a:p>
        </p:txBody>
      </p:sp>
      <p:sp>
        <p:nvSpPr>
          <p:cNvPr id="3" name="Title 1">
            <a:extLst>
              <a:ext uri="{FF2B5EF4-FFF2-40B4-BE49-F238E27FC236}">
                <a16:creationId xmlns:a16="http://schemas.microsoft.com/office/drawing/2014/main" xmlns="" id="{01A67678-169E-4695-AC14-BE776C6805AF}"/>
              </a:ext>
            </a:extLst>
          </p:cNvPr>
          <p:cNvSpPr txBox="1">
            <a:spLocks/>
          </p:cNvSpPr>
          <p:nvPr/>
        </p:nvSpPr>
        <p:spPr>
          <a:xfrm>
            <a:off x="3301448" y="394872"/>
            <a:ext cx="5380383" cy="733426"/>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solidFill>
                  <a:schemeClr val="tx2"/>
                </a:solidFill>
                <a:latin typeface="Bahnschrift Light Condensed" panose="020B0502040204020203" pitchFamily="34" charset="0"/>
                <a:cs typeface="2  Titr" panose="00000700000000000000" pitchFamily="2" charset="-78"/>
              </a:rPr>
              <a:t>موضوع</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latin typeface="Bahnschrift Light Condensed" panose="020B0502040204020203" pitchFamily="34" charset="0"/>
                <a:cs typeface="2  Titr" panose="00000700000000000000" pitchFamily="2" charset="-78"/>
              </a:rPr>
              <a:t> </a:t>
            </a:r>
            <a:r>
              <a:rPr lang="fa-IR" sz="2400" b="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Bahnschrift Light Condensed" panose="020B0502040204020203" pitchFamily="34" charset="0"/>
                <a:cs typeface="2  Titr" panose="00000700000000000000" pitchFamily="2" charset="-78"/>
              </a:rPr>
              <a:t>پانزد</a:t>
            </a:r>
            <a:r>
              <a:rPr lang="fa-IR" sz="2400" dirty="0">
                <a:ln w="0"/>
                <a:solidFill>
                  <a:schemeClr val="tx2"/>
                </a:solidFill>
                <a:effectLst>
                  <a:outerShdw blurRad="38100" dist="19050" dir="2700000" algn="tl" rotWithShape="0">
                    <a:schemeClr val="dk1">
                      <a:alpha val="40000"/>
                    </a:schemeClr>
                  </a:outerShdw>
                </a:effectLst>
                <a:latin typeface="Bahnschrift Light Condensed" panose="020B0502040204020203" pitchFamily="34" charset="0"/>
                <a:cs typeface="2  Titr" panose="00000700000000000000" pitchFamily="2" charset="-78"/>
              </a:rPr>
              <a:t>ه </a:t>
            </a:r>
            <a:r>
              <a:rPr lang="fa-IR" sz="2400" dirty="0">
                <a:solidFill>
                  <a:schemeClr val="tx2"/>
                </a:solidFill>
                <a:latin typeface="Bahnschrift Light Condensed" panose="020B0502040204020203" pitchFamily="34" charset="0"/>
                <a:cs typeface="2  Titr" panose="00000700000000000000" pitchFamily="2" charset="-78"/>
              </a:rPr>
              <a:t>: معرفی حاسب و حمزه </a:t>
            </a:r>
            <a:endParaRPr lang="en-US" sz="2400" dirty="0">
              <a:solidFill>
                <a:schemeClr val="tx2"/>
              </a:solidFill>
              <a:latin typeface="Bahnschrift Light Condensed" panose="020B0502040204020203" pitchFamily="34" charset="0"/>
              <a:cs typeface="2  Titr" panose="00000700000000000000" pitchFamily="2" charset="-78"/>
            </a:endParaRPr>
          </a:p>
        </p:txBody>
      </p:sp>
    </p:spTree>
    <p:extLst>
      <p:ext uri="{BB962C8B-B14F-4D97-AF65-F5344CB8AC3E}">
        <p14:creationId xmlns:p14="http://schemas.microsoft.com/office/powerpoint/2010/main" val="248149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همه چیز درباره خواجه نصیرالدین طوسی دانشمند بزرگ شیعه">
            <a:extLst>
              <a:ext uri="{FF2B5EF4-FFF2-40B4-BE49-F238E27FC236}">
                <a16:creationId xmlns:a16="http://schemas.microsoft.com/office/drawing/2014/main" xmlns="" id="{6AED6391-CCA2-47AD-90BB-50FF7567D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734" y="1600200"/>
            <a:ext cx="4046882" cy="4339988"/>
          </a:xfrm>
          <a:prstGeom prst="rect">
            <a:avLst/>
          </a:prstGeom>
          <a:solidFill>
            <a:srgbClr val="FFFFFF">
              <a:shade val="85000"/>
            </a:srgbClr>
          </a:solidFill>
          <a:ln w="190500" cap="sq">
            <a:solidFill>
              <a:srgbClr val="FFFFFF"/>
            </a:solidFill>
            <a:miter lim="800000"/>
          </a:ln>
          <a:effectLst>
            <a:glow rad="139700">
              <a:schemeClr val="accent5">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a:extLst>
              <a:ext uri="{FF2B5EF4-FFF2-40B4-BE49-F238E27FC236}">
                <a16:creationId xmlns:a16="http://schemas.microsoft.com/office/drawing/2014/main" xmlns="" id="{059BA7F2-655C-4AD0-AE0B-070421A364DC}"/>
              </a:ext>
            </a:extLst>
          </p:cNvPr>
          <p:cNvPicPr>
            <a:picLocks noChangeAspect="1"/>
          </p:cNvPicPr>
          <p:nvPr/>
        </p:nvPicPr>
        <p:blipFill>
          <a:blip r:embed="rId3"/>
          <a:stretch>
            <a:fillRect/>
          </a:stretch>
        </p:blipFill>
        <p:spPr>
          <a:xfrm>
            <a:off x="1486384" y="1760561"/>
            <a:ext cx="4153103" cy="4462818"/>
          </a:xfrm>
          <a:prstGeom prst="roundRect">
            <a:avLst>
              <a:gd name="adj" fmla="val 4167"/>
            </a:avLst>
          </a:prstGeom>
          <a:solidFill>
            <a:srgbClr val="FFFFFF"/>
          </a:solidFill>
          <a:ln w="76200" cap="sq">
            <a:solidFill>
              <a:srgbClr val="EAEAEA"/>
            </a:solidFill>
            <a:miter lim="800000"/>
          </a:ln>
          <a:effectLst>
            <a:glow rad="228600">
              <a:schemeClr val="accent6">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itle 1">
            <a:extLst>
              <a:ext uri="{FF2B5EF4-FFF2-40B4-BE49-F238E27FC236}">
                <a16:creationId xmlns:a16="http://schemas.microsoft.com/office/drawing/2014/main" xmlns="" id="{868D2EBD-6A3C-4263-AF32-668E6D8673C5}"/>
              </a:ext>
            </a:extLst>
          </p:cNvPr>
          <p:cNvSpPr>
            <a:spLocks noGrp="1"/>
          </p:cNvSpPr>
          <p:nvPr>
            <p:ph type="title"/>
          </p:nvPr>
        </p:nvSpPr>
        <p:spPr>
          <a:xfrm>
            <a:off x="3301448" y="394872"/>
            <a:ext cx="5380383" cy="733426"/>
          </a:xfr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fa-IR" sz="2400" dirty="0">
                <a:solidFill>
                  <a:schemeClr val="tx2"/>
                </a:solidFill>
                <a:cs typeface="2  Titr" panose="00000700000000000000" pitchFamily="2" charset="-78"/>
              </a:rPr>
              <a:t>موضوع</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شانزده</a:t>
            </a:r>
            <a:r>
              <a:rPr lang="fa-IR" sz="2400" dirty="0">
                <a:solidFill>
                  <a:schemeClr val="tx2"/>
                </a:solidFill>
                <a:cs typeface="2  Titr" panose="00000700000000000000" pitchFamily="2" charset="-78"/>
              </a:rPr>
              <a:t>: </a:t>
            </a:r>
            <a:r>
              <a:rPr lang="fa-IR" sz="2400" dirty="0">
                <a:solidFill>
                  <a:schemeClr val="tx2"/>
                </a:solidFill>
                <a:latin typeface="Adobe Arabic" panose="02040503050201020203" pitchFamily="18" charset="-78"/>
                <a:cs typeface="2  Titr" panose="00000700000000000000" pitchFamily="2" charset="-78"/>
              </a:rPr>
              <a:t>معرفی خواجه نصیر توسی </a:t>
            </a:r>
            <a:endParaRPr lang="en-US" sz="2400" dirty="0">
              <a:solidFill>
                <a:schemeClr val="tx2"/>
              </a:solidFill>
              <a:cs typeface="2  Titr" panose="00000700000000000000" pitchFamily="2" charset="-78"/>
            </a:endParaRPr>
          </a:p>
        </p:txBody>
      </p:sp>
    </p:spTree>
    <p:extLst>
      <p:ext uri="{BB962C8B-B14F-4D97-AF65-F5344CB8AC3E}">
        <p14:creationId xmlns:p14="http://schemas.microsoft.com/office/powerpoint/2010/main" val="302942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ابوریحان بیرونی یک دانشمند زمین شناس">
            <a:extLst>
              <a:ext uri="{FF2B5EF4-FFF2-40B4-BE49-F238E27FC236}">
                <a16:creationId xmlns:a16="http://schemas.microsoft.com/office/drawing/2014/main" xmlns="" id="{B73036F9-D5DF-47B6-B804-64BC88637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892" y="1293614"/>
            <a:ext cx="5925795" cy="3116048"/>
          </a:xfrm>
          <a:prstGeom prst="rect">
            <a:avLst/>
          </a:prstGeom>
          <a:solidFill>
            <a:srgbClr val="FFFFFF">
              <a:shade val="85000"/>
            </a:srgbClr>
          </a:solidFill>
          <a:ln w="190500" cap="sq">
            <a:solidFill>
              <a:srgbClr val="FFFFFF"/>
            </a:solidFill>
            <a:miter lim="800000"/>
          </a:ln>
          <a:effectLst>
            <a:glow rad="139700">
              <a:schemeClr val="accent5">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xmlns="" id="{0A92F99E-F345-408B-9BBC-B75872DE9B78}"/>
              </a:ext>
            </a:extLst>
          </p:cNvPr>
          <p:cNvSpPr txBox="1"/>
          <p:nvPr/>
        </p:nvSpPr>
        <p:spPr>
          <a:xfrm>
            <a:off x="1455666" y="4409662"/>
            <a:ext cx="8415130" cy="1851276"/>
          </a:xfrm>
          <a:prstGeom prst="rect">
            <a:avLst/>
          </a:prstGeom>
          <a:solidFill>
            <a:schemeClr val="bg2"/>
          </a:solidFill>
          <a:effectLst>
            <a:glow rad="228600">
              <a:schemeClr val="accent5">
                <a:satMod val="175000"/>
                <a:alpha val="40000"/>
              </a:schemeClr>
            </a:glow>
          </a:effectLst>
        </p:spPr>
        <p:txBody>
          <a:bodyPr wrap="square">
            <a:spAutoFit/>
          </a:bodyPr>
          <a:lstStyle/>
          <a:p>
            <a:pPr algn="just" rtl="1">
              <a:lnSpc>
                <a:spcPct val="95000"/>
              </a:lnSpc>
              <a:spcBef>
                <a:spcPct val="50000"/>
              </a:spcBef>
              <a:defRPr/>
            </a:pPr>
            <a:r>
              <a:rPr lang="fa-IR" sz="2400" b="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Adobe Arabic" panose="02040503050201020203" pitchFamily="18" charset="-78"/>
                <a:cs typeface="Adobe Arabic" panose="02040503050201020203" pitchFamily="18" charset="-78"/>
              </a:rPr>
              <a:t>ریاضی دان و فیلسوف ایرانی ( 362-440 هـ . ق) اوایل عمر را در دربار خوارزمشاهیان گذرانید. سپس چند سال در گرگان در دربار قابوس بن وشمگیر به سر برد و کتاب « آثار الباقیه » را به نام آن پادشاه تالیف کرد. پس از آم محمود غزنوی او را با خود همراه ساخت و در اکثر جنگ های محمود در هندوستان همراه او بود. با دانشمندان هند مصاحبت داشت و مواد لازم را برای تالیف کتاب « تحقیق ماللهند » فراهم آورد. از آثار مهم او می توان به کتاب  « التفهیم » اشاره کرد. </a:t>
            </a:r>
          </a:p>
        </p:txBody>
      </p:sp>
      <p:sp>
        <p:nvSpPr>
          <p:cNvPr id="2" name="Title 1">
            <a:extLst>
              <a:ext uri="{FF2B5EF4-FFF2-40B4-BE49-F238E27FC236}">
                <a16:creationId xmlns:a16="http://schemas.microsoft.com/office/drawing/2014/main" xmlns="" id="{C387196A-EB3E-4177-8B98-1EA2A2041048}"/>
              </a:ext>
            </a:extLst>
          </p:cNvPr>
          <p:cNvSpPr txBox="1">
            <a:spLocks/>
          </p:cNvSpPr>
          <p:nvPr/>
        </p:nvSpPr>
        <p:spPr>
          <a:xfrm>
            <a:off x="2209384" y="597062"/>
            <a:ext cx="5451255" cy="491573"/>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cs typeface="2  Titr" panose="00000700000000000000" pitchFamily="2" charset="-78"/>
              </a:rPr>
              <a:t>موضوع </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a:t>
            </a:r>
            <a:r>
              <a:rPr lang="fa-IR" sz="2400" dirty="0">
                <a:cs typeface="2  Titr" panose="00000700000000000000" pitchFamily="2" charset="-78"/>
              </a:rPr>
              <a:t>هفده :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معرفی ابوریحان بیرونی </a:t>
            </a:r>
            <a:endParaRPr lang="en-US" sz="2400" dirty="0">
              <a:cs typeface="2  Titr" panose="00000700000000000000" pitchFamily="2" charset="-78"/>
            </a:endParaRPr>
          </a:p>
        </p:txBody>
      </p:sp>
    </p:spTree>
    <p:extLst>
      <p:ext uri="{BB962C8B-B14F-4D97-AF65-F5344CB8AC3E}">
        <p14:creationId xmlns:p14="http://schemas.microsoft.com/office/powerpoint/2010/main" val="50887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304F4C8-8DC7-499E-8E5C-540EE21A5FBC}"/>
              </a:ext>
            </a:extLst>
          </p:cNvPr>
          <p:cNvPicPr>
            <a:picLocks noChangeAspect="1"/>
          </p:cNvPicPr>
          <p:nvPr/>
        </p:nvPicPr>
        <p:blipFill>
          <a:blip r:embed="rId2"/>
          <a:stretch>
            <a:fillRect/>
          </a:stretch>
        </p:blipFill>
        <p:spPr>
          <a:xfrm>
            <a:off x="8014253" y="1444485"/>
            <a:ext cx="3886200" cy="5091525"/>
          </a:xfrm>
          <a:prstGeom prst="round2DiagRect">
            <a:avLst>
              <a:gd name="adj1" fmla="val 16667"/>
              <a:gd name="adj2" fmla="val 0"/>
            </a:avLst>
          </a:prstGeom>
          <a:ln w="88900" cap="sq">
            <a:solidFill>
              <a:schemeClr val="accent5">
                <a:lumMod val="60000"/>
                <a:lumOff val="40000"/>
              </a:schemeClr>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xmlns="" id="{75949760-045D-486F-9A5D-DC24D0AD173E}"/>
              </a:ext>
            </a:extLst>
          </p:cNvPr>
          <p:cNvPicPr>
            <a:picLocks noChangeAspect="1"/>
          </p:cNvPicPr>
          <p:nvPr/>
        </p:nvPicPr>
        <p:blipFill>
          <a:blip r:embed="rId3"/>
          <a:stretch>
            <a:fillRect/>
          </a:stretch>
        </p:blipFill>
        <p:spPr>
          <a:xfrm>
            <a:off x="291547" y="1444485"/>
            <a:ext cx="3886200" cy="4879490"/>
          </a:xfrm>
          <a:prstGeom prst="round2DiagRect">
            <a:avLst>
              <a:gd name="adj1" fmla="val 16667"/>
              <a:gd name="adj2" fmla="val 0"/>
            </a:avLst>
          </a:prstGeom>
          <a:ln w="88900" cap="sq">
            <a:solidFill>
              <a:schemeClr val="accent5">
                <a:lumMod val="60000"/>
                <a:lumOff val="40000"/>
              </a:schemeClr>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xmlns="" id="{E52CCADD-401B-498C-A481-922FA6D54237}"/>
              </a:ext>
            </a:extLst>
          </p:cNvPr>
          <p:cNvPicPr>
            <a:picLocks noChangeAspect="1"/>
          </p:cNvPicPr>
          <p:nvPr/>
        </p:nvPicPr>
        <p:blipFill>
          <a:blip r:embed="rId4"/>
          <a:stretch>
            <a:fillRect/>
          </a:stretch>
        </p:blipFill>
        <p:spPr>
          <a:xfrm>
            <a:off x="4520647" y="1232450"/>
            <a:ext cx="3336237" cy="1543563"/>
          </a:xfrm>
          <a:prstGeom prst="rect">
            <a:avLst/>
          </a:prstGeom>
          <a:ln w="76200">
            <a:solidFill>
              <a:srgbClr val="FFFF00"/>
            </a:solidFill>
          </a:ln>
          <a:effectLst/>
          <a:scene3d>
            <a:camera prst="orthographicFront">
              <a:rot lat="0" lon="0" rev="0"/>
            </a:camera>
            <a:lightRig rig="glow" dir="t">
              <a:rot lat="0" lon="0" rev="14100000"/>
            </a:lightRig>
          </a:scene3d>
          <a:sp3d prstMaterial="softEdge">
            <a:bevelT w="127000" prst="artDeco"/>
          </a:sp3d>
        </p:spPr>
      </p:pic>
      <p:sp>
        <p:nvSpPr>
          <p:cNvPr id="2" name="Title 1">
            <a:extLst>
              <a:ext uri="{FF2B5EF4-FFF2-40B4-BE49-F238E27FC236}">
                <a16:creationId xmlns:a16="http://schemas.microsoft.com/office/drawing/2014/main" xmlns="" id="{86F8E00B-2B23-4BFD-94CE-C38BD3E4F738}"/>
              </a:ext>
            </a:extLst>
          </p:cNvPr>
          <p:cNvSpPr txBox="1">
            <a:spLocks/>
          </p:cNvSpPr>
          <p:nvPr/>
        </p:nvSpPr>
        <p:spPr>
          <a:xfrm>
            <a:off x="3398987" y="225287"/>
            <a:ext cx="4615266" cy="781878"/>
          </a:xfrm>
          <a:prstGeom prst="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cs typeface="2  Titr" panose="00000700000000000000" pitchFamily="2" charset="-78"/>
              </a:rPr>
              <a:t>موضوع یک: خوانش درس</a:t>
            </a:r>
          </a:p>
          <a:p>
            <a:pPr algn="ctr"/>
            <a:r>
              <a:rPr lang="fa-IR" sz="2400" dirty="0">
                <a:cs typeface="2  Titr" panose="00000700000000000000" pitchFamily="2" charset="-78"/>
              </a:rPr>
              <a:t> </a:t>
            </a:r>
            <a:endParaRPr lang="en-US" sz="2400" dirty="0">
              <a:cs typeface="2  Titr" panose="00000700000000000000" pitchFamily="2" charset="-78"/>
            </a:endParaRPr>
          </a:p>
        </p:txBody>
      </p:sp>
    </p:spTree>
    <p:extLst>
      <p:ext uri="{BB962C8B-B14F-4D97-AF65-F5344CB8AC3E}">
        <p14:creationId xmlns:p14="http://schemas.microsoft.com/office/powerpoint/2010/main" val="220835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F887E6-B0A2-41B8-A692-DA312A82FF06}"/>
              </a:ext>
            </a:extLst>
          </p:cNvPr>
          <p:cNvPicPr>
            <a:picLocks noChangeAspect="1"/>
          </p:cNvPicPr>
          <p:nvPr/>
        </p:nvPicPr>
        <p:blipFill>
          <a:blip r:embed="rId2"/>
          <a:stretch>
            <a:fillRect/>
          </a:stretch>
        </p:blipFill>
        <p:spPr>
          <a:xfrm>
            <a:off x="1681163" y="2182260"/>
            <a:ext cx="7610475" cy="3076575"/>
          </a:xfrm>
          <a:prstGeom prst="rect">
            <a:avLst/>
          </a:prstGeom>
          <a:ln w="76200">
            <a:solidFill>
              <a:srgbClr val="FFFF00"/>
            </a:solidFill>
          </a:ln>
          <a:effectLst>
            <a:glow rad="101600">
              <a:schemeClr val="accent2">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7" name="Title 1">
            <a:extLst>
              <a:ext uri="{FF2B5EF4-FFF2-40B4-BE49-F238E27FC236}">
                <a16:creationId xmlns:a16="http://schemas.microsoft.com/office/drawing/2014/main" xmlns="" id="{566D683B-65C9-491B-8F87-CCE541630AB9}"/>
              </a:ext>
            </a:extLst>
          </p:cNvPr>
          <p:cNvSpPr txBox="1">
            <a:spLocks/>
          </p:cNvSpPr>
          <p:nvPr/>
        </p:nvSpPr>
        <p:spPr>
          <a:xfrm>
            <a:off x="3627367" y="650070"/>
            <a:ext cx="4575728" cy="491573"/>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cs typeface="2  Titr" panose="00000700000000000000" pitchFamily="2" charset="-78"/>
              </a:rPr>
              <a:t>موضوع </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هجد</a:t>
            </a:r>
            <a:r>
              <a:rPr lang="fa-IR" sz="2400" dirty="0">
                <a:cs typeface="2  Titr" panose="00000700000000000000" pitchFamily="2" charset="-78"/>
              </a:rPr>
              <a:t>ه : تکلیف 1</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خودارزیابی </a:t>
            </a:r>
            <a:endParaRPr lang="en-US" sz="2400" dirty="0">
              <a:cs typeface="2  Titr" panose="00000700000000000000" pitchFamily="2" charset="-78"/>
            </a:endParaRPr>
          </a:p>
        </p:txBody>
      </p:sp>
    </p:spTree>
    <p:extLst>
      <p:ext uri="{BB962C8B-B14F-4D97-AF65-F5344CB8AC3E}">
        <p14:creationId xmlns:p14="http://schemas.microsoft.com/office/powerpoint/2010/main" val="422067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B172DF4-2BB4-4DE4-A80E-85834F32BA69}"/>
              </a:ext>
            </a:extLst>
          </p:cNvPr>
          <p:cNvPicPr>
            <a:picLocks noChangeAspect="1"/>
          </p:cNvPicPr>
          <p:nvPr/>
        </p:nvPicPr>
        <p:blipFill>
          <a:blip r:embed="rId2"/>
          <a:stretch>
            <a:fillRect/>
          </a:stretch>
        </p:blipFill>
        <p:spPr>
          <a:xfrm>
            <a:off x="1650724" y="2281857"/>
            <a:ext cx="9182100" cy="3469585"/>
          </a:xfrm>
          <a:prstGeom prst="rect">
            <a:avLst/>
          </a:prstGeom>
          <a:ln w="76200">
            <a:solidFill>
              <a:srgbClr val="FFFF00"/>
            </a:solidFill>
          </a:ln>
          <a:effectLst>
            <a:glow rad="228600">
              <a:schemeClr val="accent2">
                <a:satMod val="175000"/>
                <a:alpha val="40000"/>
              </a:schemeClr>
            </a:glow>
          </a:effectLst>
        </p:spPr>
      </p:pic>
      <p:sp>
        <p:nvSpPr>
          <p:cNvPr id="5" name="Title 1">
            <a:extLst>
              <a:ext uri="{FF2B5EF4-FFF2-40B4-BE49-F238E27FC236}">
                <a16:creationId xmlns:a16="http://schemas.microsoft.com/office/drawing/2014/main" xmlns="" id="{9B707357-CAFA-4307-959B-6799C8C1F2EE}"/>
              </a:ext>
            </a:extLst>
          </p:cNvPr>
          <p:cNvSpPr txBox="1">
            <a:spLocks/>
          </p:cNvSpPr>
          <p:nvPr/>
        </p:nvSpPr>
        <p:spPr>
          <a:xfrm>
            <a:off x="3627367" y="650070"/>
            <a:ext cx="4575728" cy="491573"/>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cs typeface="2  Titr" panose="00000700000000000000" pitchFamily="2" charset="-78"/>
              </a:rPr>
              <a:t>موضوع </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نوزده</a:t>
            </a:r>
            <a:r>
              <a:rPr lang="fa-IR" sz="2400" dirty="0">
                <a:cs typeface="2  Titr" panose="00000700000000000000" pitchFamily="2" charset="-78"/>
              </a:rPr>
              <a:t> :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پ</a:t>
            </a:r>
            <a:r>
              <a:rPr lang="fa-IR" sz="2400" dirty="0">
                <a:cs typeface="2  Titr" panose="00000700000000000000" pitchFamily="2" charset="-78"/>
              </a:rPr>
              <a:t>اسخ تکلیف ا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خودارزیابی </a:t>
            </a:r>
            <a:endParaRPr lang="en-US" sz="2400" dirty="0">
              <a:cs typeface="2  Titr" panose="00000700000000000000" pitchFamily="2" charset="-78"/>
            </a:endParaRPr>
          </a:p>
        </p:txBody>
      </p:sp>
    </p:spTree>
    <p:extLst>
      <p:ext uri="{BB962C8B-B14F-4D97-AF65-F5344CB8AC3E}">
        <p14:creationId xmlns:p14="http://schemas.microsoft.com/office/powerpoint/2010/main" val="82940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A4E2141-8873-4864-B784-2B7C13867FA5}"/>
              </a:ext>
            </a:extLst>
          </p:cNvPr>
          <p:cNvPicPr>
            <a:picLocks noChangeAspect="1"/>
          </p:cNvPicPr>
          <p:nvPr/>
        </p:nvPicPr>
        <p:blipFill>
          <a:blip r:embed="rId2"/>
          <a:stretch>
            <a:fillRect/>
          </a:stretch>
        </p:blipFill>
        <p:spPr>
          <a:xfrm>
            <a:off x="1061830" y="1113183"/>
            <a:ext cx="9220200" cy="5194851"/>
          </a:xfrm>
          <a:prstGeom prst="rect">
            <a:avLst/>
          </a:prstGeom>
          <a:ln w="76200">
            <a:solidFill>
              <a:srgbClr val="00FF99"/>
            </a:solidFill>
          </a:ln>
          <a:effectLst>
            <a:glow rad="228600">
              <a:schemeClr val="accent2">
                <a:satMod val="175000"/>
                <a:alpha val="40000"/>
              </a:schemeClr>
            </a:glow>
          </a:effectLst>
        </p:spPr>
      </p:pic>
    </p:spTree>
    <p:extLst>
      <p:ext uri="{BB962C8B-B14F-4D97-AF65-F5344CB8AC3E}">
        <p14:creationId xmlns:p14="http://schemas.microsoft.com/office/powerpoint/2010/main" val="417084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14"/>
          <p:cNvSpPr txBox="1">
            <a:spLocks/>
          </p:cNvSpPr>
          <p:nvPr/>
        </p:nvSpPr>
        <p:spPr bwMode="auto">
          <a:xfrm>
            <a:off x="6878531" y="1573702"/>
            <a:ext cx="4439353" cy="564107"/>
          </a:xfrm>
          <a:prstGeom prst="rect">
            <a:avLst/>
          </a:prstGeom>
          <a:solidFill>
            <a:schemeClr val="accent6">
              <a:lumMod val="20000"/>
              <a:lumOff val="80000"/>
            </a:schemeClr>
          </a:solidFill>
          <a:ln w="9525">
            <a:noFill/>
            <a:miter lim="800000"/>
            <a:headEnd/>
            <a:tailEnd/>
          </a:ln>
          <a:effectLst>
            <a:glow rad="635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342900" indent="-342900" algn="r" rtl="1" eaLnBrk="0" fontAlgn="base">
              <a:spcBef>
                <a:spcPts val="700"/>
              </a:spcBef>
              <a:spcAft>
                <a:spcPct val="0"/>
              </a:spcAft>
              <a:defRPr/>
            </a:pPr>
            <a:r>
              <a:rPr lang="fa-IR" sz="3200" kern="0" dirty="0">
                <a:ln w="0"/>
                <a:solidFill>
                  <a:schemeClr val="accent1"/>
                </a:solidFill>
                <a:effectLst>
                  <a:outerShdw blurRad="38100" dist="25400" dir="5400000" algn="ctr" rotWithShape="0">
                    <a:srgbClr val="6E747A">
                      <a:alpha val="43000"/>
                    </a:srgbClr>
                  </a:outerShdw>
                </a:effectLst>
                <a:cs typeface="B Lotus" pitchFamily="2" charset="-78"/>
              </a:rPr>
              <a:t>فعل ها از نظر زمان چند نوع اند؟</a:t>
            </a:r>
          </a:p>
        </p:txBody>
      </p:sp>
      <p:sp>
        <p:nvSpPr>
          <p:cNvPr id="46" name="Oval 45"/>
          <p:cNvSpPr/>
          <p:nvPr/>
        </p:nvSpPr>
        <p:spPr bwMode="auto">
          <a:xfrm>
            <a:off x="5222347" y="1573702"/>
            <a:ext cx="1215586" cy="620668"/>
          </a:xfrm>
          <a:prstGeom prst="ellipse">
            <a:avLst/>
          </a:prstGeom>
          <a:solidFill>
            <a:schemeClr val="accent2">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algn="ctr" rtl="1" fontAlgn="base">
              <a:lnSpc>
                <a:spcPct val="75000"/>
              </a:lnSpc>
              <a:spcBef>
                <a:spcPct val="0"/>
              </a:spcBef>
              <a:spcAft>
                <a:spcPct val="0"/>
              </a:spcAft>
            </a:pPr>
            <a:r>
              <a:rPr lang="fa-IR" sz="2800" dirty="0">
                <a:ln w="18415" cmpd="sng">
                  <a:solidFill>
                    <a:srgbClr val="0000FF"/>
                  </a:solidFill>
                  <a:prstDash val="solid"/>
                </a:ln>
                <a:solidFill>
                  <a:srgbClr val="0000FF"/>
                </a:solidFill>
                <a:effectLst>
                  <a:outerShdw blurRad="63500" dir="3600000" algn="tl" rotWithShape="0">
                    <a:srgbClr val="000000">
                      <a:alpha val="70000"/>
                    </a:srgbClr>
                  </a:outerShdw>
                </a:effectLst>
                <a:cs typeface="B Lotus" pitchFamily="2" charset="-78"/>
              </a:rPr>
              <a:t>ماضی</a:t>
            </a:r>
            <a:endParaRPr lang="en-US" sz="2400" dirty="0">
              <a:ln w="18415" cmpd="sng">
                <a:solidFill>
                  <a:srgbClr val="0000FF"/>
                </a:solidFill>
                <a:prstDash val="solid"/>
              </a:ln>
              <a:solidFill>
                <a:srgbClr val="0000FF"/>
              </a:solidFill>
              <a:effectLst>
                <a:outerShdw blurRad="63500" dir="3600000" algn="tl" rotWithShape="0">
                  <a:srgbClr val="000000">
                    <a:alpha val="70000"/>
                  </a:srgbClr>
                </a:outerShdw>
              </a:effectLst>
              <a:cs typeface="B Lotus" pitchFamily="2" charset="-78"/>
            </a:endParaRPr>
          </a:p>
        </p:txBody>
      </p:sp>
      <p:sp>
        <p:nvSpPr>
          <p:cNvPr id="47" name="Oval 46"/>
          <p:cNvSpPr/>
          <p:nvPr/>
        </p:nvSpPr>
        <p:spPr bwMode="auto">
          <a:xfrm>
            <a:off x="3636779" y="1536451"/>
            <a:ext cx="1203616" cy="631668"/>
          </a:xfrm>
          <a:prstGeom prst="ellipse">
            <a:avLst/>
          </a:prstGeom>
          <a:solidFill>
            <a:schemeClr val="accent2">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algn="ctr" rtl="1" fontAlgn="base">
              <a:lnSpc>
                <a:spcPct val="75000"/>
              </a:lnSpc>
              <a:spcBef>
                <a:spcPct val="0"/>
              </a:spcBef>
              <a:spcAft>
                <a:spcPct val="0"/>
              </a:spcAft>
            </a:pPr>
            <a:r>
              <a:rPr lang="fa-IR" sz="2500" dirty="0">
                <a:ln w="18415" cmpd="sng">
                  <a:solidFill>
                    <a:srgbClr val="0000FF"/>
                  </a:solidFill>
                  <a:prstDash val="solid"/>
                </a:ln>
                <a:solidFill>
                  <a:srgbClr val="0000FF"/>
                </a:solidFill>
                <a:effectLst>
                  <a:outerShdw blurRad="63500" dir="3600000" algn="tl" rotWithShape="0">
                    <a:srgbClr val="000000">
                      <a:alpha val="70000"/>
                    </a:srgbClr>
                  </a:outerShdw>
                </a:effectLst>
                <a:cs typeface="B Lotus" pitchFamily="2" charset="-78"/>
              </a:rPr>
              <a:t>مضارع</a:t>
            </a:r>
            <a:endParaRPr lang="en-US" sz="2500" dirty="0">
              <a:ln w="18415" cmpd="sng">
                <a:solidFill>
                  <a:srgbClr val="0000FF"/>
                </a:solidFill>
                <a:prstDash val="solid"/>
              </a:ln>
              <a:solidFill>
                <a:srgbClr val="0000FF"/>
              </a:solidFill>
              <a:effectLst>
                <a:outerShdw blurRad="63500" dir="3600000" algn="tl" rotWithShape="0">
                  <a:srgbClr val="000000">
                    <a:alpha val="70000"/>
                  </a:srgbClr>
                </a:outerShdw>
              </a:effectLst>
              <a:cs typeface="B Lotus" pitchFamily="2" charset="-78"/>
            </a:endParaRPr>
          </a:p>
        </p:txBody>
      </p:sp>
      <p:sp>
        <p:nvSpPr>
          <p:cNvPr id="48" name="Oval 47"/>
          <p:cNvSpPr/>
          <p:nvPr/>
        </p:nvSpPr>
        <p:spPr bwMode="auto">
          <a:xfrm>
            <a:off x="1847529" y="1536451"/>
            <a:ext cx="1333382" cy="631668"/>
          </a:xfrm>
          <a:prstGeom prst="ellipse">
            <a:avLst/>
          </a:prstGeom>
          <a:solidFill>
            <a:schemeClr val="accent2">
              <a:lumMod val="40000"/>
              <a:lumOff val="60000"/>
            </a:schemeClr>
          </a:solidFill>
          <a:ln w="762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algn="ctr" rtl="1" fontAlgn="base">
              <a:lnSpc>
                <a:spcPct val="75000"/>
              </a:lnSpc>
              <a:spcBef>
                <a:spcPct val="0"/>
              </a:spcBef>
              <a:spcAft>
                <a:spcPct val="0"/>
              </a:spcAft>
            </a:pPr>
            <a:r>
              <a:rPr lang="fa-IR" sz="2500" dirty="0">
                <a:ln w="18415" cmpd="sng">
                  <a:solidFill>
                    <a:srgbClr val="0000FF"/>
                  </a:solidFill>
                  <a:prstDash val="solid"/>
                </a:ln>
                <a:solidFill>
                  <a:srgbClr val="0000FF"/>
                </a:solidFill>
                <a:effectLst>
                  <a:outerShdw blurRad="63500" dir="3600000" algn="tl" rotWithShape="0">
                    <a:srgbClr val="000000">
                      <a:alpha val="70000"/>
                    </a:srgbClr>
                  </a:outerShdw>
                </a:effectLst>
                <a:cs typeface="B Lotus" pitchFamily="2" charset="-78"/>
              </a:rPr>
              <a:t>مستقبل</a:t>
            </a:r>
            <a:endParaRPr lang="en-US" sz="2500" dirty="0">
              <a:ln w="18415" cmpd="sng">
                <a:solidFill>
                  <a:srgbClr val="0000FF"/>
                </a:solidFill>
                <a:prstDash val="solid"/>
              </a:ln>
              <a:solidFill>
                <a:srgbClr val="0000FF"/>
              </a:solidFill>
              <a:effectLst>
                <a:outerShdw blurRad="63500" dir="3600000" algn="tl" rotWithShape="0">
                  <a:srgbClr val="000000">
                    <a:alpha val="70000"/>
                  </a:srgbClr>
                </a:outerShdw>
              </a:effectLst>
              <a:cs typeface="B Lotus" pitchFamily="2" charset="-78"/>
            </a:endParaRPr>
          </a:p>
        </p:txBody>
      </p:sp>
      <p:sp>
        <p:nvSpPr>
          <p:cNvPr id="54" name="Text Placeholder 14"/>
          <p:cNvSpPr txBox="1">
            <a:spLocks/>
          </p:cNvSpPr>
          <p:nvPr/>
        </p:nvSpPr>
        <p:spPr bwMode="auto">
          <a:xfrm>
            <a:off x="5222347" y="3967935"/>
            <a:ext cx="6095537" cy="564107"/>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pPr marL="342900" indent="-342900" algn="r" rtl="1" eaLnBrk="0" fontAlgn="base">
              <a:spcBef>
                <a:spcPts val="700"/>
              </a:spcBef>
              <a:spcAft>
                <a:spcPct val="0"/>
              </a:spcAft>
              <a:defRPr/>
            </a:pPr>
            <a:r>
              <a:rPr lang="fa-IR" sz="2800" b="1" kern="0" dirty="0">
                <a:ln w="22225">
                  <a:solidFill>
                    <a:schemeClr val="accent2"/>
                  </a:solidFill>
                  <a:prstDash val="solid"/>
                </a:ln>
                <a:solidFill>
                  <a:srgbClr val="002060"/>
                </a:solidFill>
                <a:cs typeface="2  Lotus" panose="00000400000000000000" pitchFamily="2" charset="-78"/>
              </a:rPr>
              <a:t> دو نوع فعل ماضی را معرفی می کنیم:</a:t>
            </a:r>
          </a:p>
        </p:txBody>
      </p:sp>
      <p:sp>
        <p:nvSpPr>
          <p:cNvPr id="3" name="Title 2">
            <a:extLst>
              <a:ext uri="{FF2B5EF4-FFF2-40B4-BE49-F238E27FC236}">
                <a16:creationId xmlns:a16="http://schemas.microsoft.com/office/drawing/2014/main" xmlns="" id="{576F62E9-87C9-4E51-B959-7515A7148F22}"/>
              </a:ext>
            </a:extLst>
          </p:cNvPr>
          <p:cNvSpPr>
            <a:spLocks noGrp="1"/>
          </p:cNvSpPr>
          <p:nvPr>
            <p:ph type="title"/>
          </p:nvPr>
        </p:nvSpPr>
        <p:spPr>
          <a:xfrm>
            <a:off x="1847529" y="2375208"/>
            <a:ext cx="9681862" cy="1418419"/>
          </a:xfrm>
          <a:solidFill>
            <a:schemeClr val="accent6">
              <a:lumMod val="20000"/>
              <a:lumOff val="80000"/>
            </a:schemeClr>
          </a:solidFill>
          <a:scene3d>
            <a:camera prst="orthographicFront"/>
            <a:lightRig rig="threePt" dir="t"/>
          </a:scene3d>
          <a:sp3d>
            <a:bevelT/>
          </a:sp3d>
        </p:spPr>
        <p:txBody>
          <a:bodyPr>
            <a:normAutofit/>
          </a:bodyPr>
          <a:lstStyle/>
          <a:p>
            <a:pPr algn="r"/>
            <a:r>
              <a:rPr lang="fa-IR" sz="2400" b="1" dirty="0">
                <a:latin typeface="Adobe Arabic" panose="02040503050201020203" pitchFamily="18" charset="-78"/>
                <a:cs typeface="2  Koodak" panose="00000700000000000000" pitchFamily="2" charset="-78"/>
              </a:rPr>
              <a:t>قطره از ابر جدا</a:t>
            </a:r>
            <a:r>
              <a:rPr lang="fa-IR" sz="2400" b="1" dirty="0">
                <a:solidFill>
                  <a:schemeClr val="accent1">
                    <a:lumMod val="60000"/>
                    <a:lumOff val="40000"/>
                  </a:schemeClr>
                </a:solidFill>
                <a:latin typeface="Adobe Arabic" panose="02040503050201020203" pitchFamily="18" charset="-78"/>
                <a:cs typeface="2  Koodak" panose="00000700000000000000" pitchFamily="2" charset="-78"/>
              </a:rPr>
              <a:t> شد </a:t>
            </a:r>
            <a:r>
              <a:rPr lang="fa-IR" sz="2400" b="1" dirty="0">
                <a:latin typeface="Adobe Arabic" panose="02040503050201020203" pitchFamily="18" charset="-78"/>
                <a:cs typeface="2  Koodak" panose="00000700000000000000" pitchFamily="2" charset="-78"/>
              </a:rPr>
              <a:t>و به دریا </a:t>
            </a:r>
            <a:r>
              <a:rPr lang="fa-IR" sz="2400" b="1" dirty="0">
                <a:solidFill>
                  <a:schemeClr val="accent1">
                    <a:lumMod val="60000"/>
                    <a:lumOff val="40000"/>
                  </a:schemeClr>
                </a:solidFill>
                <a:latin typeface="Adobe Arabic" panose="02040503050201020203" pitchFamily="18" charset="-78"/>
                <a:cs typeface="2  Koodak" panose="00000700000000000000" pitchFamily="2" charset="-78"/>
              </a:rPr>
              <a:t>پیوست</a:t>
            </a:r>
            <a:br>
              <a:rPr lang="fa-IR" sz="2400" b="1" dirty="0">
                <a:solidFill>
                  <a:schemeClr val="accent1">
                    <a:lumMod val="60000"/>
                    <a:lumOff val="40000"/>
                  </a:schemeClr>
                </a:solidFill>
                <a:latin typeface="Adobe Arabic" panose="02040503050201020203" pitchFamily="18" charset="-78"/>
                <a:cs typeface="2  Koodak" panose="00000700000000000000" pitchFamily="2" charset="-78"/>
              </a:rPr>
            </a:br>
            <a:r>
              <a:rPr lang="fa-IR" sz="2400" b="1" dirty="0">
                <a:latin typeface="Adobe Arabic" panose="02040503050201020203" pitchFamily="18" charset="-78"/>
                <a:cs typeface="2  Koodak" panose="00000700000000000000" pitchFamily="2" charset="-78"/>
              </a:rPr>
              <a:t>در دل ستاره باران نیمه شبهای روشن و مهربان تابستان ، بر جاده کهکشان </a:t>
            </a:r>
            <a:r>
              <a:rPr lang="fa-IR" sz="2400" b="1" dirty="0">
                <a:solidFill>
                  <a:schemeClr val="accent1">
                    <a:lumMod val="60000"/>
                    <a:lumOff val="40000"/>
                  </a:schemeClr>
                </a:solidFill>
                <a:latin typeface="Adobe Arabic" panose="02040503050201020203" pitchFamily="18" charset="-78"/>
                <a:cs typeface="2  Koodak" panose="00000700000000000000" pitchFamily="2" charset="-78"/>
              </a:rPr>
              <a:t>تاخته ام</a:t>
            </a:r>
            <a:br>
              <a:rPr lang="fa-IR" sz="2400" b="1" dirty="0">
                <a:solidFill>
                  <a:schemeClr val="accent1">
                    <a:lumMod val="60000"/>
                    <a:lumOff val="40000"/>
                  </a:schemeClr>
                </a:solidFill>
                <a:latin typeface="Adobe Arabic" panose="02040503050201020203" pitchFamily="18" charset="-78"/>
                <a:cs typeface="2  Koodak" panose="00000700000000000000" pitchFamily="2" charset="-78"/>
              </a:rPr>
            </a:br>
            <a:r>
              <a:rPr lang="fa-IR" sz="2400" b="1" dirty="0">
                <a:solidFill>
                  <a:schemeClr val="tx2"/>
                </a:solidFill>
                <a:latin typeface="Adobe Arabic" panose="02040503050201020203" pitchFamily="18" charset="-78"/>
                <a:cs typeface="2  Koodak" panose="00000700000000000000" pitchFamily="2" charset="-78"/>
              </a:rPr>
              <a:t>در نمونه های بالا واژه های« شد، پیوست، تاخته ام» فعل هستند و زمان انجام این فعل ها ماضی هستند به فعل هایی که در زمان گذشته انجام شده اند، « گذشته یا ماضی » می گویند.  </a:t>
            </a:r>
            <a:endParaRPr lang="en-US" sz="2400" b="1" dirty="0">
              <a:solidFill>
                <a:schemeClr val="tx2"/>
              </a:solidFill>
              <a:latin typeface="Adobe Arabic" panose="02040503050201020203" pitchFamily="18" charset="-78"/>
              <a:cs typeface="2  Koodak" panose="00000700000000000000" pitchFamily="2" charset="-78"/>
            </a:endParaRPr>
          </a:p>
        </p:txBody>
      </p:sp>
      <p:pic>
        <p:nvPicPr>
          <p:cNvPr id="5" name="Picture 4">
            <a:extLst>
              <a:ext uri="{FF2B5EF4-FFF2-40B4-BE49-F238E27FC236}">
                <a16:creationId xmlns:a16="http://schemas.microsoft.com/office/drawing/2014/main" xmlns="" id="{827CCBE8-DD89-4DF7-943A-F0BC38D01AFE}"/>
              </a:ext>
            </a:extLst>
          </p:cNvPr>
          <p:cNvPicPr>
            <a:picLocks noChangeAspect="1"/>
          </p:cNvPicPr>
          <p:nvPr/>
        </p:nvPicPr>
        <p:blipFill>
          <a:blip r:embed="rId3"/>
          <a:stretch>
            <a:fillRect/>
          </a:stretch>
        </p:blipFill>
        <p:spPr>
          <a:xfrm>
            <a:off x="1423715" y="4601492"/>
            <a:ext cx="5014218" cy="1572599"/>
          </a:xfrm>
          <a:prstGeom prst="rect">
            <a:avLst/>
          </a:prstGeom>
          <a:solidFill>
            <a:srgbClr val="FFFFFF">
              <a:shade val="85000"/>
            </a:srgbClr>
          </a:solidFill>
          <a:ln w="190500" cap="sq">
            <a:solidFill>
              <a:srgbClr val="FFFFFF"/>
            </a:solidFill>
            <a:miter lim="800000"/>
          </a:ln>
          <a:effectLst>
            <a:glow rad="101600">
              <a:schemeClr val="accent1">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a:extLst>
              <a:ext uri="{FF2B5EF4-FFF2-40B4-BE49-F238E27FC236}">
                <a16:creationId xmlns:a16="http://schemas.microsoft.com/office/drawing/2014/main" xmlns="" id="{A8907324-380E-47B8-A294-056BBFD77DBA}"/>
              </a:ext>
            </a:extLst>
          </p:cNvPr>
          <p:cNvSpPr txBox="1">
            <a:spLocks/>
          </p:cNvSpPr>
          <p:nvPr/>
        </p:nvSpPr>
        <p:spPr>
          <a:xfrm>
            <a:off x="2862469" y="494419"/>
            <a:ext cx="6467061" cy="491573"/>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cs typeface="2  Titr" panose="00000700000000000000" pitchFamily="2" charset="-78"/>
              </a:rPr>
              <a:t>موضوع </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بیست</a:t>
            </a:r>
            <a:r>
              <a:rPr lang="fa-IR" sz="2400" dirty="0">
                <a:cs typeface="2  Titr" panose="00000700000000000000" pitchFamily="2" charset="-78"/>
              </a:rPr>
              <a:t> :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دانش زبانی فعل ماضی ساده و ماضی نقلی </a:t>
            </a:r>
            <a:endParaRPr lang="en-US" sz="2400" dirty="0">
              <a:cs typeface="2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2000" fill="hold"/>
                                        <p:tgtEl>
                                          <p:spTgt spid="46"/>
                                        </p:tgtEl>
                                        <p:attrNameLst>
                                          <p:attrName>ppt_x</p:attrName>
                                        </p:attrNameLst>
                                      </p:cBhvr>
                                      <p:tavLst>
                                        <p:tav tm="0">
                                          <p:val>
                                            <p:strVal val="#ppt_x"/>
                                          </p:val>
                                        </p:tav>
                                        <p:tav tm="100000">
                                          <p:val>
                                            <p:strVal val="#ppt_x"/>
                                          </p:val>
                                        </p:tav>
                                      </p:tavLst>
                                    </p:anim>
                                    <p:anim calcmode="lin" valueType="num">
                                      <p:cBhvr additive="base">
                                        <p:cTn id="13" dur="2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2000" fill="hold"/>
                                        <p:tgtEl>
                                          <p:spTgt spid="47"/>
                                        </p:tgtEl>
                                        <p:attrNameLst>
                                          <p:attrName>ppt_x</p:attrName>
                                        </p:attrNameLst>
                                      </p:cBhvr>
                                      <p:tavLst>
                                        <p:tav tm="0">
                                          <p:val>
                                            <p:strVal val="#ppt_x"/>
                                          </p:val>
                                        </p:tav>
                                        <p:tav tm="100000">
                                          <p:val>
                                            <p:strVal val="#ppt_x"/>
                                          </p:val>
                                        </p:tav>
                                      </p:tavLst>
                                    </p:anim>
                                    <p:anim calcmode="lin" valueType="num">
                                      <p:cBhvr additive="base">
                                        <p:cTn id="19" dur="20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2000" fill="hold"/>
                                        <p:tgtEl>
                                          <p:spTgt spid="48"/>
                                        </p:tgtEl>
                                        <p:attrNameLst>
                                          <p:attrName>ppt_x</p:attrName>
                                        </p:attrNameLst>
                                      </p:cBhvr>
                                      <p:tavLst>
                                        <p:tav tm="0">
                                          <p:val>
                                            <p:strVal val="#ppt_x"/>
                                          </p:val>
                                        </p:tav>
                                        <p:tav tm="100000">
                                          <p:val>
                                            <p:strVal val="#ppt_x"/>
                                          </p:val>
                                        </p:tav>
                                      </p:tavLst>
                                    </p:anim>
                                    <p:anim calcmode="lin" valueType="num">
                                      <p:cBhvr additive="base">
                                        <p:cTn id="25" dur="20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dissolve">
                                      <p:cBhvr>
                                        <p:cTn id="30"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47" grpId="0" animBg="1"/>
      <p:bldP spid="48"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81E1896-D4E6-422C-BA5E-0376AA73C85F}"/>
              </a:ext>
            </a:extLst>
          </p:cNvPr>
          <p:cNvPicPr>
            <a:picLocks noChangeAspect="1"/>
          </p:cNvPicPr>
          <p:nvPr/>
        </p:nvPicPr>
        <p:blipFill>
          <a:blip r:embed="rId2"/>
          <a:stretch>
            <a:fillRect/>
          </a:stretch>
        </p:blipFill>
        <p:spPr>
          <a:xfrm>
            <a:off x="2750834" y="1010625"/>
            <a:ext cx="6690331" cy="4836749"/>
          </a:xfrm>
          <a:prstGeom prst="rect">
            <a:avLst/>
          </a:prstGeom>
          <a:solidFill>
            <a:srgbClr val="FFFFFF">
              <a:shade val="85000"/>
            </a:srgbClr>
          </a:solidFill>
          <a:ln w="190500" cap="sq">
            <a:solidFill>
              <a:srgbClr val="00FF99"/>
            </a:solidFill>
            <a:miter lim="800000"/>
          </a:ln>
          <a:effectLst>
            <a:glow rad="139700">
              <a:schemeClr val="accent5">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4130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77C81BA-653F-4004-9794-98D92D8370C6}"/>
              </a:ext>
            </a:extLst>
          </p:cNvPr>
          <p:cNvPicPr>
            <a:picLocks noChangeAspect="1"/>
          </p:cNvPicPr>
          <p:nvPr/>
        </p:nvPicPr>
        <p:blipFill>
          <a:blip r:embed="rId2"/>
          <a:stretch>
            <a:fillRect/>
          </a:stretch>
        </p:blipFill>
        <p:spPr>
          <a:xfrm>
            <a:off x="2743200" y="1382362"/>
            <a:ext cx="6334540" cy="5009321"/>
          </a:xfrm>
          <a:prstGeom prst="rect">
            <a:avLst/>
          </a:prstGeom>
          <a:ln w="76200">
            <a:solidFill>
              <a:srgbClr val="00FF99"/>
            </a:solidFill>
          </a:ln>
          <a:effectLst>
            <a:glow rad="139700">
              <a:schemeClr val="accent5">
                <a:satMod val="175000"/>
                <a:alpha val="40000"/>
              </a:schemeClr>
            </a:glow>
            <a:outerShdw blurRad="190500" algn="tl" rotWithShape="0">
              <a:srgbClr val="000000">
                <a:alpha val="70000"/>
              </a:srgbClr>
            </a:outerShdw>
          </a:effectLst>
        </p:spPr>
      </p:pic>
      <p:sp>
        <p:nvSpPr>
          <p:cNvPr id="4" name="Title 1">
            <a:extLst>
              <a:ext uri="{FF2B5EF4-FFF2-40B4-BE49-F238E27FC236}">
                <a16:creationId xmlns:a16="http://schemas.microsoft.com/office/drawing/2014/main" xmlns="" id="{47BAE72D-2AEC-475B-88F6-9AF116CD352E}"/>
              </a:ext>
            </a:extLst>
          </p:cNvPr>
          <p:cNvSpPr txBox="1">
            <a:spLocks/>
          </p:cNvSpPr>
          <p:nvPr/>
        </p:nvSpPr>
        <p:spPr>
          <a:xfrm>
            <a:off x="3808136" y="466317"/>
            <a:ext cx="4575728" cy="491573"/>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cs typeface="B Titr" panose="00000700000000000000" pitchFamily="2" charset="-78"/>
              </a:rPr>
              <a:t>موضوع </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B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B Titr" panose="00000700000000000000" pitchFamily="2" charset="-78"/>
              </a:rPr>
              <a:t>بیست و یک </a:t>
            </a:r>
            <a:r>
              <a:rPr lang="fa-IR" sz="2400" dirty="0">
                <a:cs typeface="B Titr" panose="00000700000000000000" pitchFamily="2" charset="-78"/>
              </a:rPr>
              <a:t> :  تکلیف 2 نوشتن </a:t>
            </a:r>
            <a:endParaRPr lang="en-US" sz="2400" dirty="0">
              <a:cs typeface="B Titr" panose="00000700000000000000" pitchFamily="2" charset="-78"/>
            </a:endParaRPr>
          </a:p>
        </p:txBody>
      </p:sp>
    </p:spTree>
    <p:extLst>
      <p:ext uri="{BB962C8B-B14F-4D97-AF65-F5344CB8AC3E}">
        <p14:creationId xmlns:p14="http://schemas.microsoft.com/office/powerpoint/2010/main" val="273817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CBD93637-FF60-4BBA-88B8-C13ED50B4F06}"/>
              </a:ext>
            </a:extLst>
          </p:cNvPr>
          <p:cNvSpPr txBox="1">
            <a:spLocks/>
          </p:cNvSpPr>
          <p:nvPr/>
        </p:nvSpPr>
        <p:spPr>
          <a:xfrm>
            <a:off x="909379" y="421378"/>
            <a:ext cx="4575728" cy="491573"/>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cs typeface="2  Titr" panose="00000700000000000000" pitchFamily="2" charset="-78"/>
              </a:rPr>
              <a:t>موضوع </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بیست و دو</a:t>
            </a:r>
            <a:r>
              <a:rPr lang="fa-IR" sz="2400" dirty="0">
                <a:cs typeface="2  Titr" panose="00000700000000000000" pitchFamily="2" charset="-78"/>
              </a:rPr>
              <a:t> :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پ</a:t>
            </a:r>
            <a:r>
              <a:rPr lang="fa-IR" sz="2400" dirty="0">
                <a:cs typeface="2  Titr" panose="00000700000000000000" pitchFamily="2" charset="-78"/>
              </a:rPr>
              <a:t>اسخ تکلیف 2 نوشتن </a:t>
            </a:r>
            <a:endParaRPr lang="en-US" sz="2400" dirty="0">
              <a:cs typeface="2  Titr" panose="00000700000000000000" pitchFamily="2" charset="-78"/>
            </a:endParaRPr>
          </a:p>
        </p:txBody>
      </p:sp>
      <p:pic>
        <p:nvPicPr>
          <p:cNvPr id="6" name="Picture 5">
            <a:extLst>
              <a:ext uri="{FF2B5EF4-FFF2-40B4-BE49-F238E27FC236}">
                <a16:creationId xmlns:a16="http://schemas.microsoft.com/office/drawing/2014/main" xmlns="" id="{19D5B18E-4729-47FE-BF0B-EA3D16BB6BEB}"/>
              </a:ext>
            </a:extLst>
          </p:cNvPr>
          <p:cNvPicPr>
            <a:picLocks noChangeAspect="1"/>
          </p:cNvPicPr>
          <p:nvPr/>
        </p:nvPicPr>
        <p:blipFill>
          <a:blip r:embed="rId2"/>
          <a:stretch>
            <a:fillRect/>
          </a:stretch>
        </p:blipFill>
        <p:spPr>
          <a:xfrm>
            <a:off x="5953331" y="667164"/>
            <a:ext cx="5704854" cy="3125649"/>
          </a:xfrm>
          <a:prstGeom prst="rect">
            <a:avLst/>
          </a:prstGeom>
          <a:ln w="76200">
            <a:solidFill>
              <a:srgbClr val="66FFFF"/>
            </a:solidFill>
          </a:ln>
          <a:effectLst>
            <a:glow rad="63500">
              <a:schemeClr val="accent6">
                <a:satMod val="175000"/>
                <a:alpha val="40000"/>
              </a:schemeClr>
            </a:glow>
          </a:effectLst>
        </p:spPr>
      </p:pic>
      <p:graphicFrame>
        <p:nvGraphicFramePr>
          <p:cNvPr id="3" name="Table 3">
            <a:extLst>
              <a:ext uri="{FF2B5EF4-FFF2-40B4-BE49-F238E27FC236}">
                <a16:creationId xmlns:a16="http://schemas.microsoft.com/office/drawing/2014/main" xmlns="" id="{4EF9F762-7DE7-4ECC-897E-79CE46C4F505}"/>
              </a:ext>
            </a:extLst>
          </p:cNvPr>
          <p:cNvGraphicFramePr>
            <a:graphicFrameLocks noGrp="1"/>
          </p:cNvGraphicFramePr>
          <p:nvPr>
            <p:extLst>
              <p:ext uri="{D42A27DB-BD31-4B8C-83A1-F6EECF244321}">
                <p14:modId xmlns:p14="http://schemas.microsoft.com/office/powerpoint/2010/main" val="4050456574"/>
              </p:ext>
            </p:extLst>
          </p:nvPr>
        </p:nvGraphicFramePr>
        <p:xfrm>
          <a:off x="1381332" y="4054949"/>
          <a:ext cx="5932575" cy="2381673"/>
        </p:xfrm>
        <a:graphic>
          <a:graphicData uri="http://schemas.openxmlformats.org/drawingml/2006/table">
            <a:tbl>
              <a:tblPr firstRow="1" bandRow="1">
                <a:effectLst>
                  <a:innerShdw blurRad="63500" dist="50800" dir="10800000">
                    <a:prstClr val="black">
                      <a:alpha val="50000"/>
                    </a:prstClr>
                  </a:innerShdw>
                </a:effectLst>
                <a:tableStyleId>{00A15C55-8517-42AA-B614-E9B94910E393}</a:tableStyleId>
              </a:tblPr>
              <a:tblGrid>
                <a:gridCol w="668683">
                  <a:extLst>
                    <a:ext uri="{9D8B030D-6E8A-4147-A177-3AD203B41FA5}">
                      <a16:colId xmlns:a16="http://schemas.microsoft.com/office/drawing/2014/main" xmlns="" val="4013957133"/>
                    </a:ext>
                  </a:extLst>
                </a:gridCol>
                <a:gridCol w="997063">
                  <a:extLst>
                    <a:ext uri="{9D8B030D-6E8A-4147-A177-3AD203B41FA5}">
                      <a16:colId xmlns:a16="http://schemas.microsoft.com/office/drawing/2014/main" xmlns="" val="3318641000"/>
                    </a:ext>
                  </a:extLst>
                </a:gridCol>
                <a:gridCol w="655253">
                  <a:extLst>
                    <a:ext uri="{9D8B030D-6E8A-4147-A177-3AD203B41FA5}">
                      <a16:colId xmlns:a16="http://schemas.microsoft.com/office/drawing/2014/main" xmlns="" val="2628985386"/>
                    </a:ext>
                  </a:extLst>
                </a:gridCol>
                <a:gridCol w="1277985">
                  <a:extLst>
                    <a:ext uri="{9D8B030D-6E8A-4147-A177-3AD203B41FA5}">
                      <a16:colId xmlns:a16="http://schemas.microsoft.com/office/drawing/2014/main" xmlns="" val="1976534071"/>
                    </a:ext>
                  </a:extLst>
                </a:gridCol>
                <a:gridCol w="886161">
                  <a:extLst>
                    <a:ext uri="{9D8B030D-6E8A-4147-A177-3AD203B41FA5}">
                      <a16:colId xmlns:a16="http://schemas.microsoft.com/office/drawing/2014/main" xmlns="" val="3734144962"/>
                    </a:ext>
                  </a:extLst>
                </a:gridCol>
                <a:gridCol w="1447430">
                  <a:extLst>
                    <a:ext uri="{9D8B030D-6E8A-4147-A177-3AD203B41FA5}">
                      <a16:colId xmlns:a16="http://schemas.microsoft.com/office/drawing/2014/main" xmlns="" val="3734243065"/>
                    </a:ext>
                  </a:extLst>
                </a:gridCol>
              </a:tblGrid>
              <a:tr h="398636">
                <a:tc>
                  <a:txBody>
                    <a:bodyPr/>
                    <a:lstStyle/>
                    <a:p>
                      <a:r>
                        <a:rPr lang="fa-IR" sz="1100" b="1" dirty="0"/>
                        <a:t>بن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00FF99"/>
                    </a:solidFill>
                  </a:tcPr>
                </a:tc>
                <a:tc>
                  <a:txBody>
                    <a:bodyPr/>
                    <a:lstStyle/>
                    <a:p>
                      <a:r>
                        <a:rPr lang="fa-IR" sz="1100" b="1" dirty="0"/>
                        <a:t>شخص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00FF99"/>
                    </a:solidFill>
                  </a:tcPr>
                </a:tc>
                <a:tc>
                  <a:txBody>
                    <a:bodyPr/>
                    <a:lstStyle/>
                    <a:p>
                      <a:r>
                        <a:rPr lang="fa-IR" sz="1100" b="1" dirty="0"/>
                        <a:t>شمار</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00FF99"/>
                    </a:solidFill>
                  </a:tcPr>
                </a:tc>
                <a:tc>
                  <a:txBody>
                    <a:bodyPr/>
                    <a:lstStyle/>
                    <a:p>
                      <a:r>
                        <a:rPr lang="fa-IR" sz="1100" b="1" dirty="0"/>
                        <a:t>نوع</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00FF99"/>
                    </a:solidFill>
                  </a:tcPr>
                </a:tc>
                <a:tc>
                  <a:txBody>
                    <a:bodyPr/>
                    <a:lstStyle/>
                    <a:p>
                      <a:r>
                        <a:rPr lang="fa-IR" sz="1100" b="1" dirty="0"/>
                        <a:t>زمان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00FF99"/>
                    </a:solidFill>
                  </a:tcPr>
                </a:tc>
                <a:tc>
                  <a:txBody>
                    <a:bodyPr/>
                    <a:lstStyle/>
                    <a:p>
                      <a:r>
                        <a:rPr lang="fa-IR" sz="1100" b="1" dirty="0"/>
                        <a:t>فعل</a:t>
                      </a:r>
                      <a:endParaRPr lang="en-US" sz="1100" b="1" dirty="0">
                        <a:latin typeface="Adobe Arabic" panose="02040503050201020203" pitchFamily="18" charset="-78"/>
                        <a:cs typeface="Adobe Arabic" panose="02040503050201020203" pitchFamily="18" charset="-78"/>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cell3D prstMaterial="dkEdge">
                      <a:bevel/>
                      <a:lightRig rig="flood" dir="t"/>
                    </a:cell3D>
                    <a:solidFill>
                      <a:srgbClr val="00FF99"/>
                    </a:solidFill>
                  </a:tcPr>
                </a:tc>
                <a:extLst>
                  <a:ext uri="{0D108BD9-81ED-4DB2-BD59-A6C34878D82A}">
                    <a16:rowId xmlns:a16="http://schemas.microsoft.com/office/drawing/2014/main" xmlns="" val="1382557137"/>
                  </a:ext>
                </a:extLst>
              </a:tr>
              <a:tr h="458704">
                <a:tc>
                  <a:txBody>
                    <a:bodyPr/>
                    <a:lstStyle/>
                    <a:p>
                      <a:r>
                        <a:rPr lang="fa-IR" sz="1100" b="1" dirty="0"/>
                        <a:t>خندید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اول شخص</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جمع</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ماضی استمراری</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گذشته</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050" b="1" dirty="0"/>
                        <a:t>می خندیدیم</a:t>
                      </a:r>
                      <a:endParaRPr lang="en-US" sz="1050" b="1" dirty="0">
                        <a:latin typeface="Adobe Arabic" panose="02040503050201020203" pitchFamily="18" charset="-78"/>
                        <a:cs typeface="Adobe Arabic" panose="02040503050201020203" pitchFamily="18" charset="-78"/>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extLst>
                  <a:ext uri="{0D108BD9-81ED-4DB2-BD59-A6C34878D82A}">
                    <a16:rowId xmlns:a16="http://schemas.microsoft.com/office/drawing/2014/main" xmlns="" val="247497399"/>
                  </a:ext>
                </a:extLst>
              </a:tr>
              <a:tr h="638909">
                <a:tc>
                  <a:txBody>
                    <a:bodyPr/>
                    <a:lstStyle/>
                    <a:p>
                      <a:r>
                        <a:rPr lang="fa-IR" sz="1100" b="1" dirty="0"/>
                        <a:t>گفت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سوم شخص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جمع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sz="1100" b="1" dirty="0"/>
                        <a:t>ماضی نقلی </a:t>
                      </a:r>
                      <a:endParaRPr lang="en-US" sz="1100" b="1" dirty="0"/>
                    </a:p>
                    <a:p>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sz="1100" b="1" dirty="0"/>
                        <a:t>گذشته</a:t>
                      </a:r>
                      <a:endParaRPr lang="en-US" sz="1100" b="1" dirty="0"/>
                    </a:p>
                    <a:p>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گفته اند </a:t>
                      </a:r>
                      <a:endParaRPr lang="en-US" sz="1100" b="1" dirty="0">
                        <a:latin typeface="Adobe Arabic" panose="02040503050201020203" pitchFamily="18" charset="-78"/>
                        <a:cs typeface="Adobe Arabic" panose="02040503050201020203" pitchFamily="18" charset="-78"/>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extLst>
                  <a:ext uri="{0D108BD9-81ED-4DB2-BD59-A6C34878D82A}">
                    <a16:rowId xmlns:a16="http://schemas.microsoft.com/office/drawing/2014/main" xmlns="" val="2204871720"/>
                  </a:ext>
                </a:extLst>
              </a:tr>
              <a:tr h="458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sz="1100" b="1" dirty="0">
                          <a:ln w="0"/>
                          <a:solidFill>
                            <a:schemeClr val="tx2"/>
                          </a:solidFill>
                          <a:effectLst>
                            <a:outerShdw blurRad="38100" dist="19050" dir="2700000" algn="tl" rotWithShape="0">
                              <a:schemeClr val="dk1">
                                <a:alpha val="40000"/>
                              </a:schemeClr>
                            </a:outerShdw>
                          </a:effectLst>
                        </a:rPr>
                        <a:t>پرس</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دوم شخص</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جمع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مضارع التزامی</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حال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ln w="0"/>
                          <a:solidFill>
                            <a:schemeClr val="tx2"/>
                          </a:solidFill>
                          <a:effectLst>
                            <a:outerShdw blurRad="38100" dist="19050" dir="2700000" algn="tl" rotWithShape="0">
                              <a:schemeClr val="dk1">
                                <a:alpha val="40000"/>
                              </a:schemeClr>
                            </a:outerShdw>
                          </a:effectLst>
                        </a:rPr>
                        <a:t>بپرسید </a:t>
                      </a:r>
                      <a:endParaRPr lang="en-US" sz="1100" b="1" dirty="0">
                        <a:latin typeface="Adobe Arabic" panose="02040503050201020203" pitchFamily="18" charset="-78"/>
                        <a:cs typeface="Adobe Arabic" panose="02040503050201020203" pitchFamily="18" charset="-78"/>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extLst>
                  <a:ext uri="{0D108BD9-81ED-4DB2-BD59-A6C34878D82A}">
                    <a16:rowId xmlns:a16="http://schemas.microsoft.com/office/drawing/2014/main" xmlns="" val="31129246"/>
                  </a:ext>
                </a:extLst>
              </a:tr>
              <a:tr h="254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sz="1100" b="1" dirty="0"/>
                        <a:t>نویس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سوم شخص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مفرد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مضارع مستمر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حال </a:t>
                      </a:r>
                      <a:endParaRPr lang="en-US" sz="1100" b="1" dirty="0">
                        <a:latin typeface="Adobe Arabic" panose="02040503050201020203" pitchFamily="18" charset="-78"/>
                        <a:cs typeface="Adobe Arabic" panose="02040503050201020203"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tc>
                  <a:txBody>
                    <a:bodyPr/>
                    <a:lstStyle/>
                    <a:p>
                      <a:r>
                        <a:rPr lang="fa-IR" sz="1100" b="1" dirty="0"/>
                        <a:t>دارد می نویسد </a:t>
                      </a:r>
                      <a:endParaRPr lang="en-US" sz="1100" b="1" dirty="0">
                        <a:latin typeface="Adobe Arabic" panose="02040503050201020203" pitchFamily="18" charset="-78"/>
                        <a:cs typeface="Adobe Arabic" panose="02040503050201020203" pitchFamily="18" charset="-78"/>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cell3D prstMaterial="dkEdge">
                      <a:bevel/>
                      <a:lightRig rig="flood" dir="t"/>
                    </a:cell3D>
                    <a:solidFill>
                      <a:srgbClr val="CCFFCC"/>
                    </a:solidFill>
                  </a:tcPr>
                </a:tc>
                <a:extLst>
                  <a:ext uri="{0D108BD9-81ED-4DB2-BD59-A6C34878D82A}">
                    <a16:rowId xmlns:a16="http://schemas.microsoft.com/office/drawing/2014/main" xmlns="" val="1915232982"/>
                  </a:ext>
                </a:extLst>
              </a:tr>
            </a:tbl>
          </a:graphicData>
        </a:graphic>
      </p:graphicFrame>
      <p:sp>
        <p:nvSpPr>
          <p:cNvPr id="7" name="Title 6">
            <a:extLst>
              <a:ext uri="{FF2B5EF4-FFF2-40B4-BE49-F238E27FC236}">
                <a16:creationId xmlns:a16="http://schemas.microsoft.com/office/drawing/2014/main" xmlns="" id="{13539F87-2538-4ED3-97B3-74818DD15D1B}"/>
              </a:ext>
            </a:extLst>
          </p:cNvPr>
          <p:cNvSpPr>
            <a:spLocks noGrp="1"/>
          </p:cNvSpPr>
          <p:nvPr>
            <p:ph type="title"/>
          </p:nvPr>
        </p:nvSpPr>
        <p:spPr>
          <a:xfrm>
            <a:off x="1044411" y="2649813"/>
            <a:ext cx="4305664" cy="1143000"/>
          </a:xfrm>
          <a:solidFill>
            <a:srgbClr val="CCFFFF"/>
          </a:solidFill>
          <a:ln>
            <a:noFill/>
          </a:ln>
          <a:effectLst>
            <a:glow rad="228600">
              <a:schemeClr val="accent5">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pPr algn="r"/>
            <a:r>
              <a:rPr lang="fa-IR" dirty="0">
                <a:latin typeface="Adobe Arabic" panose="02040503050201020203" pitchFamily="18" charset="-78"/>
                <a:cs typeface="Adobe Arabic" panose="02040503050201020203" pitchFamily="18" charset="-78"/>
              </a:rPr>
              <a:t>2. مانند نمونه جدول زیر را کامل کنید. </a:t>
            </a:r>
            <a:endParaRPr lang="en-US"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1399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B439FF5-C821-452D-8B2E-C6B68E551C54}"/>
              </a:ext>
            </a:extLst>
          </p:cNvPr>
          <p:cNvSpPr txBox="1">
            <a:spLocks/>
          </p:cNvSpPr>
          <p:nvPr/>
        </p:nvSpPr>
        <p:spPr>
          <a:xfrm>
            <a:off x="3808136" y="237297"/>
            <a:ext cx="4575728" cy="491573"/>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cs typeface="2  Titr" panose="00000700000000000000" pitchFamily="2" charset="-78"/>
              </a:rPr>
              <a:t>موضوع </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بیست وسه </a:t>
            </a:r>
            <a:r>
              <a:rPr lang="fa-IR" sz="2400" dirty="0">
                <a:cs typeface="2  Titr" panose="00000700000000000000" pitchFamily="2" charset="-78"/>
              </a:rPr>
              <a:t>: تمرین </a:t>
            </a:r>
            <a:endParaRPr lang="en-US" sz="2400" dirty="0">
              <a:cs typeface="2  Titr" panose="00000700000000000000" pitchFamily="2" charset="-78"/>
            </a:endParaRPr>
          </a:p>
        </p:txBody>
      </p:sp>
      <p:sp>
        <p:nvSpPr>
          <p:cNvPr id="2" name="Title 1">
            <a:extLst>
              <a:ext uri="{FF2B5EF4-FFF2-40B4-BE49-F238E27FC236}">
                <a16:creationId xmlns:a16="http://schemas.microsoft.com/office/drawing/2014/main" xmlns="" id="{D2F5C302-94DF-401B-8BC1-C146C4A8E11D}"/>
              </a:ext>
            </a:extLst>
          </p:cNvPr>
          <p:cNvSpPr>
            <a:spLocks noGrp="1"/>
          </p:cNvSpPr>
          <p:nvPr>
            <p:ph type="title" idx="4294967295"/>
          </p:nvPr>
        </p:nvSpPr>
        <p:spPr>
          <a:xfrm>
            <a:off x="1358347" y="1056640"/>
            <a:ext cx="9472213" cy="5410421"/>
          </a:xfrm>
          <a:solidFill>
            <a:srgbClr val="CCFFFF"/>
          </a:solidFill>
          <a:ln>
            <a:noFill/>
          </a:ln>
          <a:effectLst>
            <a:glow rad="228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Autofit/>
          </a:bodyPr>
          <a:lstStyle/>
          <a:p>
            <a:pPr algn="r" rtl="1">
              <a:lnSpc>
                <a:spcPct val="107000"/>
              </a:lnSpc>
              <a:spcAft>
                <a:spcPts val="800"/>
              </a:spcAft>
            </a:pPr>
            <a:r>
              <a:rPr lang="fa-IR" sz="2400" dirty="0">
                <a:latin typeface="Adobe Arabic" panose="02040503050201020203" pitchFamily="18" charset="-78"/>
                <a:cs typeface="2  Koodak" panose="00000700000000000000" pitchFamily="2" charset="-78"/>
              </a:rPr>
              <a:t>1</a:t>
            </a:r>
            <a:r>
              <a:rPr lang="fa-IR" sz="2400" b="1" dirty="0">
                <a:latin typeface="Adobe Arabic" panose="02040503050201020203" pitchFamily="18" charset="-78"/>
                <a:cs typeface="2  Koodak" panose="00000700000000000000" pitchFamily="2" charset="-78"/>
              </a:rPr>
              <a:t>. </a:t>
            </a:r>
            <a:r>
              <a:rPr lang="fa-IR" sz="2400" b="1" dirty="0">
                <a:solidFill>
                  <a:schemeClr val="tx2"/>
                </a:solidFill>
                <a:latin typeface="Adobe Arabic" panose="02040503050201020203" pitchFamily="18" charset="-78"/>
                <a:cs typeface="2  Koodak" panose="00000700000000000000" pitchFamily="2" charset="-78"/>
              </a:rPr>
              <a:t>در جملۀ« دختر خورشید</a:t>
            </a:r>
            <a:r>
              <a:rPr lang="fa-IR" sz="2400" b="1" dirty="0">
                <a:latin typeface="Adobe Arabic" panose="02040503050201020203" pitchFamily="18" charset="-78"/>
                <a:cs typeface="2  Koodak" panose="00000700000000000000" pitchFamily="2" charset="-78"/>
              </a:rPr>
              <a:t>پرتوهای خود را در لابه لای علف ها می بافد» فعل جمله را به زمان« ماضی نقلی تبدیل کنید. </a:t>
            </a:r>
            <a:r>
              <a:rPr lang="fa-IR" sz="2400" dirty="0">
                <a:latin typeface="Adobe Arabic" panose="02040503050201020203" pitchFamily="18" charset="-78"/>
                <a:cs typeface="2  Koodak" panose="00000700000000000000" pitchFamily="2" charset="-78"/>
              </a:rPr>
              <a:t/>
            </a:r>
            <a:br>
              <a:rPr lang="fa-IR" sz="2400" dirty="0">
                <a:latin typeface="Adobe Arabic" panose="02040503050201020203" pitchFamily="18" charset="-78"/>
                <a:cs typeface="2  Koodak" panose="00000700000000000000" pitchFamily="2" charset="-78"/>
              </a:rPr>
            </a:br>
            <a:r>
              <a:rPr lang="fa-IR" sz="2400" dirty="0">
                <a:latin typeface="Adobe Arabic" panose="02040503050201020203" pitchFamily="18" charset="-78"/>
                <a:cs typeface="2  Koodak" panose="00000700000000000000" pitchFamily="2" charset="-78"/>
              </a:rPr>
              <a:t>2. </a:t>
            </a:r>
            <a:r>
              <a:rPr lang="fa-IR" sz="2400" b="1" dirty="0">
                <a:latin typeface="Adobe Arabic" panose="02040503050201020203" pitchFamily="18" charset="-78"/>
                <a:cs typeface="2  Koodak" panose="00000700000000000000" pitchFamily="2" charset="-78"/>
              </a:rPr>
              <a:t>بیت هایی که با درس ارتباط معنایی دارد با علامت مثبت(+) مشخص کنید</a:t>
            </a:r>
            <a:r>
              <a:rPr lang="fa-IR" sz="2400" dirty="0">
                <a:latin typeface="Adobe Arabic" panose="02040503050201020203" pitchFamily="18" charset="-78"/>
                <a:cs typeface="2  Koodak" panose="00000700000000000000" pitchFamily="2" charset="-78"/>
              </a:rPr>
              <a:t>. </a:t>
            </a:r>
            <a:br>
              <a:rPr lang="fa-IR" sz="2400" dirty="0">
                <a:latin typeface="Adobe Arabic" panose="02040503050201020203" pitchFamily="18" charset="-78"/>
                <a:cs typeface="2  Koodak" panose="00000700000000000000" pitchFamily="2" charset="-78"/>
              </a:rPr>
            </a:br>
            <a:r>
              <a:rPr lang="fa-IR" sz="2400" dirty="0">
                <a:latin typeface="Adobe Arabic" panose="02040503050201020203" pitchFamily="18" charset="-78"/>
                <a:cs typeface="2  Koodak" panose="00000700000000000000" pitchFamily="2" charset="-78"/>
              </a:rPr>
              <a:t>الف- </a:t>
            </a:r>
            <a:r>
              <a:rPr lang="fa-IR" sz="2400" dirty="0">
                <a:effectLst/>
                <a:latin typeface="Adobe Arabic" panose="02040503050201020203" pitchFamily="18" charset="-78"/>
                <a:ea typeface="Calibri" panose="020F0502020204030204" pitchFamily="34" charset="0"/>
                <a:cs typeface="2  Koodak" panose="00000700000000000000" pitchFamily="2" charset="-78"/>
              </a:rPr>
              <a:t>می­کوش به هر ورق که خوانی آن دانش را تمام خوانی </a:t>
            </a:r>
            <a:br>
              <a:rPr lang="fa-IR" sz="2400" dirty="0">
                <a:effectLst/>
                <a:latin typeface="Adobe Arabic" panose="02040503050201020203" pitchFamily="18" charset="-78"/>
                <a:ea typeface="Calibri" panose="020F0502020204030204" pitchFamily="34" charset="0"/>
                <a:cs typeface="2  Koodak" panose="00000700000000000000" pitchFamily="2" charset="-78"/>
              </a:rPr>
            </a:br>
            <a:r>
              <a:rPr lang="fa-IR" sz="2400" dirty="0">
                <a:effectLst/>
                <a:latin typeface="Adobe Arabic" panose="02040503050201020203" pitchFamily="18" charset="-78"/>
                <a:ea typeface="Calibri" panose="020F0502020204030204" pitchFamily="34" charset="0"/>
                <a:cs typeface="2  Koodak" panose="00000700000000000000" pitchFamily="2" charset="-78"/>
              </a:rPr>
              <a:t>ب- این جهان کوه است و فعل ما ندا / سوی ما آید نداها را صدا</a:t>
            </a:r>
            <a:r>
              <a:rPr lang="fa-IR" sz="2400" dirty="0">
                <a:latin typeface="Adobe Arabic" panose="02040503050201020203" pitchFamily="18" charset="-78"/>
                <a:cs typeface="2  Koodak" panose="00000700000000000000" pitchFamily="2" charset="-78"/>
              </a:rPr>
              <a:t> </a:t>
            </a:r>
            <a:br>
              <a:rPr lang="fa-IR" sz="2400" dirty="0">
                <a:latin typeface="Adobe Arabic" panose="02040503050201020203" pitchFamily="18" charset="-78"/>
                <a:cs typeface="2  Koodak" panose="00000700000000000000" pitchFamily="2" charset="-78"/>
              </a:rPr>
            </a:br>
            <a:r>
              <a:rPr lang="fa-IR" sz="2400" dirty="0">
                <a:solidFill>
                  <a:schemeClr val="tx2"/>
                </a:solidFill>
                <a:latin typeface="Adobe Arabic" panose="02040503050201020203" pitchFamily="18" charset="-78"/>
                <a:cs typeface="2  Koodak" panose="00000700000000000000" pitchFamily="2" charset="-78"/>
              </a:rPr>
              <a:t> ج- </a:t>
            </a:r>
            <a:r>
              <a:rPr lang="fa-IR" sz="2400" dirty="0">
                <a:effectLst/>
                <a:latin typeface="Adobe Arabic" panose="02040503050201020203" pitchFamily="18" charset="-78"/>
                <a:ea typeface="Calibri" panose="020F0502020204030204" pitchFamily="34" charset="0"/>
                <a:cs typeface="2  Koodak" panose="00000700000000000000" pitchFamily="2" charset="-78"/>
              </a:rPr>
              <a:t>. این باد بهار دوستان است / یا بوی وصال دوستان است </a:t>
            </a:r>
            <a:br>
              <a:rPr lang="fa-IR" sz="2400" dirty="0">
                <a:effectLst/>
                <a:latin typeface="Adobe Arabic" panose="02040503050201020203" pitchFamily="18" charset="-78"/>
                <a:ea typeface="Calibri" panose="020F0502020204030204" pitchFamily="34" charset="0"/>
                <a:cs typeface="2  Koodak" panose="00000700000000000000" pitchFamily="2" charset="-78"/>
              </a:rPr>
            </a:br>
            <a:r>
              <a:rPr lang="fa-IR" sz="2400" dirty="0">
                <a:effectLst/>
                <a:latin typeface="Adobe Arabic" panose="02040503050201020203" pitchFamily="18" charset="-78"/>
                <a:ea typeface="Calibri" panose="020F0502020204030204" pitchFamily="34" charset="0"/>
                <a:cs typeface="2  Koodak" panose="00000700000000000000" pitchFamily="2" charset="-78"/>
              </a:rPr>
              <a:t>د- چشم بینا هر که دارد در جهان در دل هر ذره بیند حق نهان </a:t>
            </a:r>
            <a:br>
              <a:rPr lang="fa-IR" sz="2400" dirty="0">
                <a:effectLst/>
                <a:latin typeface="Adobe Arabic" panose="02040503050201020203" pitchFamily="18" charset="-78"/>
                <a:ea typeface="Calibri" panose="020F0502020204030204" pitchFamily="34" charset="0"/>
                <a:cs typeface="2  Koodak" panose="00000700000000000000" pitchFamily="2" charset="-78"/>
              </a:rPr>
            </a:br>
            <a:r>
              <a:rPr lang="fa-IR" sz="2400" dirty="0">
                <a:effectLst/>
                <a:latin typeface="Adobe Arabic" panose="02040503050201020203" pitchFamily="18" charset="-78"/>
                <a:ea typeface="Calibri" panose="020F0502020204030204" pitchFamily="34" charset="0"/>
                <a:cs typeface="2  Koodak" panose="00000700000000000000" pitchFamily="2" charset="-78"/>
              </a:rPr>
              <a:t>ه- </a:t>
            </a:r>
            <a:r>
              <a:rPr lang="ar-SA" sz="2400" dirty="0">
                <a:effectLst/>
                <a:latin typeface="Adobe Arabic" panose="02040503050201020203" pitchFamily="18" charset="-78"/>
                <a:ea typeface="Calibri" panose="020F0502020204030204" pitchFamily="34" charset="0"/>
                <a:cs typeface="2  Koodak" panose="00000700000000000000" pitchFamily="2" charset="-78"/>
              </a:rPr>
              <a:t>اندک اندک به هم شود بسیار / دانه دانه است غله در انبار</a:t>
            </a:r>
            <a:r>
              <a:rPr lang="fa-IR" sz="2400" dirty="0">
                <a:effectLst/>
                <a:latin typeface="Adobe Arabic" panose="02040503050201020203" pitchFamily="18" charset="-78"/>
                <a:ea typeface="Calibri" panose="020F0502020204030204" pitchFamily="34" charset="0"/>
                <a:cs typeface="2  Koodak" panose="00000700000000000000" pitchFamily="2" charset="-78"/>
              </a:rPr>
              <a:t> </a:t>
            </a:r>
            <a:br>
              <a:rPr lang="fa-IR" sz="2400" dirty="0">
                <a:effectLst/>
                <a:latin typeface="Adobe Arabic" panose="02040503050201020203" pitchFamily="18" charset="-78"/>
                <a:ea typeface="Calibri" panose="020F0502020204030204" pitchFamily="34" charset="0"/>
                <a:cs typeface="2  Koodak" panose="00000700000000000000" pitchFamily="2" charset="-78"/>
              </a:rPr>
            </a:br>
            <a:r>
              <a:rPr lang="fa-IR" sz="2400" dirty="0">
                <a:effectLst/>
                <a:latin typeface="Adobe Arabic" panose="02040503050201020203" pitchFamily="18" charset="-78"/>
                <a:ea typeface="Calibri" panose="020F0502020204030204" pitchFamily="34" charset="0"/>
                <a:cs typeface="2  Koodak" panose="00000700000000000000" pitchFamily="2" charset="-78"/>
              </a:rPr>
              <a:t>3. </a:t>
            </a:r>
            <a:r>
              <a:rPr lang="fa-IR" sz="2400" b="1" dirty="0">
                <a:effectLst/>
                <a:latin typeface="Adobe Arabic" panose="02040503050201020203" pitchFamily="18" charset="-78"/>
                <a:ea typeface="Calibri" panose="020F0502020204030204" pitchFamily="34" charset="0"/>
                <a:cs typeface="2  Koodak" panose="00000700000000000000" pitchFamily="2" charset="-78"/>
              </a:rPr>
              <a:t>هم خانواده و جمع کدام واژه ها را به ترتیب در متن زیر می بینید؟ « تمنا کرد که یکی از مسائل علمی را باز گوید. فقیه گفت اکنون چه جای این پرسش است. بیمار با تعرض پاسخش را داد.»</a:t>
            </a:r>
            <a:r>
              <a:rPr lang="en-US" sz="2400" b="1" dirty="0">
                <a:effectLst/>
                <a:latin typeface="Adobe Arabic" panose="02040503050201020203" pitchFamily="18" charset="-78"/>
                <a:ea typeface="Calibri" panose="020F0502020204030204" pitchFamily="34" charset="0"/>
                <a:cs typeface="2  Koodak" panose="00000700000000000000" pitchFamily="2" charset="-78"/>
              </a:rPr>
              <a:t/>
            </a:r>
            <a:br>
              <a:rPr lang="en-US" sz="2400" b="1" dirty="0">
                <a:effectLst/>
                <a:latin typeface="Adobe Arabic" panose="02040503050201020203" pitchFamily="18" charset="-78"/>
                <a:ea typeface="Calibri" panose="020F0502020204030204" pitchFamily="34" charset="0"/>
                <a:cs typeface="2  Koodak" panose="00000700000000000000" pitchFamily="2" charset="-78"/>
              </a:rPr>
            </a:br>
            <a:r>
              <a:rPr lang="fa-IR" sz="2400" dirty="0">
                <a:effectLst/>
                <a:latin typeface="Adobe Arabic" panose="02040503050201020203" pitchFamily="18" charset="-78"/>
                <a:ea typeface="Calibri" panose="020F0502020204030204" pitchFamily="34" charset="0"/>
                <a:cs typeface="2  Koodak" panose="00000700000000000000" pitchFamily="2" charset="-78"/>
              </a:rPr>
              <a:t>1) فقها ، عریض   </a:t>
            </a:r>
            <a:r>
              <a:rPr lang="fa-IR" sz="2400" dirty="0" smtClean="0">
                <a:effectLst/>
                <a:latin typeface="Adobe Arabic" panose="02040503050201020203" pitchFamily="18" charset="-78"/>
                <a:ea typeface="Calibri" panose="020F0502020204030204" pitchFamily="34" charset="0"/>
                <a:cs typeface="2  Koodak" panose="00000700000000000000" pitchFamily="2" charset="-78"/>
              </a:rPr>
              <a:t>    </a:t>
            </a:r>
            <a:r>
              <a:rPr lang="fa-IR" sz="2400" dirty="0">
                <a:effectLst/>
                <a:latin typeface="Adobe Arabic" panose="02040503050201020203" pitchFamily="18" charset="-78"/>
                <a:ea typeface="Calibri" panose="020F0502020204030204" pitchFamily="34" charset="0"/>
                <a:cs typeface="2  Koodak" panose="00000700000000000000" pitchFamily="2" charset="-78"/>
              </a:rPr>
              <a:t>2) اعمال، فقها     </a:t>
            </a:r>
            <a:r>
              <a:rPr lang="fa-IR" sz="2400" dirty="0" smtClean="0">
                <a:effectLst/>
                <a:latin typeface="Adobe Arabic" panose="02040503050201020203" pitchFamily="18" charset="-78"/>
                <a:ea typeface="Calibri" panose="020F0502020204030204" pitchFamily="34" charset="0"/>
                <a:cs typeface="2  Koodak" panose="00000700000000000000" pitchFamily="2" charset="-78"/>
              </a:rPr>
              <a:t>      </a:t>
            </a:r>
            <a:r>
              <a:rPr lang="fa-IR" sz="2400" dirty="0">
                <a:effectLst/>
                <a:latin typeface="Adobe Arabic" panose="02040503050201020203" pitchFamily="18" charset="-78"/>
                <a:ea typeface="Calibri" panose="020F0502020204030204" pitchFamily="34" charset="0"/>
                <a:cs typeface="2  Koodak" panose="00000700000000000000" pitchFamily="2" charset="-78"/>
              </a:rPr>
              <a:t>3) عرض، سوال                4) منت، مسئله</a:t>
            </a:r>
            <a:r>
              <a:rPr lang="en-US" sz="2400" dirty="0">
                <a:effectLst/>
                <a:latin typeface="Adobe Arabic" panose="02040503050201020203" pitchFamily="18" charset="-78"/>
                <a:ea typeface="Calibri" panose="020F0502020204030204" pitchFamily="34" charset="0"/>
                <a:cs typeface="2  Koodak" panose="00000700000000000000" pitchFamily="2" charset="-78"/>
              </a:rPr>
              <a:t/>
            </a:r>
            <a:br>
              <a:rPr lang="en-US" sz="2400" dirty="0">
                <a:effectLst/>
                <a:latin typeface="Adobe Arabic" panose="02040503050201020203" pitchFamily="18" charset="-78"/>
                <a:ea typeface="Calibri" panose="020F0502020204030204" pitchFamily="34" charset="0"/>
                <a:cs typeface="2  Koodak" panose="00000700000000000000" pitchFamily="2" charset="-78"/>
              </a:rPr>
            </a:br>
            <a:endParaRPr lang="en-US" sz="2400" dirty="0">
              <a:solidFill>
                <a:schemeClr val="tx2"/>
              </a:solidFill>
              <a:latin typeface="Adobe Arabic" panose="02040503050201020203" pitchFamily="18" charset="-78"/>
              <a:cs typeface="2  Koodak" panose="00000700000000000000" pitchFamily="2" charset="-78"/>
            </a:endParaRPr>
          </a:p>
        </p:txBody>
      </p:sp>
    </p:spTree>
    <p:extLst>
      <p:ext uri="{BB962C8B-B14F-4D97-AF65-F5344CB8AC3E}">
        <p14:creationId xmlns:p14="http://schemas.microsoft.com/office/powerpoint/2010/main" val="79273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010B3E1-33F6-42EC-A803-769FC3540191}"/>
              </a:ext>
            </a:extLst>
          </p:cNvPr>
          <p:cNvSpPr txBox="1"/>
          <p:nvPr/>
        </p:nvSpPr>
        <p:spPr>
          <a:xfrm>
            <a:off x="596348" y="820009"/>
            <a:ext cx="10561983" cy="6731651"/>
          </a:xfrm>
          <a:prstGeom prst="rect">
            <a:avLst/>
          </a:prstGeom>
          <a:solidFill>
            <a:schemeClr val="accent3">
              <a:lumMod val="20000"/>
              <a:lumOff val="80000"/>
            </a:schemeClr>
          </a:solidFill>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rtl="1">
              <a:lnSpc>
                <a:spcPct val="107000"/>
              </a:lnSpc>
              <a:spcAft>
                <a:spcPts val="800"/>
              </a:spcAft>
            </a:pPr>
            <a:r>
              <a:rPr lang="fa-IR" sz="2400" b="1" dirty="0">
                <a:effectLst/>
                <a:latin typeface="Adobe Arabic" panose="02040503050201020203" pitchFamily="18" charset="-78"/>
                <a:ea typeface="Calibri" panose="020F0502020204030204" pitchFamily="34" charset="0"/>
                <a:cs typeface="2  Koodak" panose="00000700000000000000" pitchFamily="2" charset="-78"/>
              </a:rPr>
              <a:t>4. اگر بیت « چو خواهی که نامت بُود جاودان / مکن نام نیک بزرگان نهان » از کتاب بوستان است؛ قطعا قالب ............... است.</a:t>
            </a: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a:p>
            <a:pPr algn="r" rtl="1">
              <a:lnSpc>
                <a:spcPct val="107000"/>
              </a:lnSpc>
              <a:spcAft>
                <a:spcPts val="800"/>
              </a:spcAft>
            </a:pPr>
            <a:r>
              <a:rPr lang="fa-IR" sz="2400" dirty="0">
                <a:effectLst/>
                <a:latin typeface="Adobe Arabic" panose="02040503050201020203" pitchFamily="18" charset="-78"/>
                <a:ea typeface="Calibri" panose="020F0502020204030204" pitchFamily="34" charset="0"/>
                <a:cs typeface="2  Koodak" panose="00000700000000000000" pitchFamily="2" charset="-78"/>
              </a:rPr>
              <a:t>1) غزل                       2) قطعه                               3) قصیده                           4) مثنوی</a:t>
            </a: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a:p>
            <a:pPr algn="r" rtl="1">
              <a:lnSpc>
                <a:spcPct val="107000"/>
              </a:lnSpc>
              <a:spcAft>
                <a:spcPts val="800"/>
              </a:spcAft>
            </a:pPr>
            <a:r>
              <a:rPr lang="fa-IR" sz="2400" b="1" dirty="0">
                <a:effectLst/>
                <a:latin typeface="Adobe Arabic" panose="02040503050201020203" pitchFamily="18" charset="-78"/>
                <a:ea typeface="Calibri" panose="020F0502020204030204" pitchFamily="34" charset="0"/>
                <a:cs typeface="2  Koodak" panose="00000700000000000000" pitchFamily="2" charset="-78"/>
              </a:rPr>
              <a:t>5. در جمله « هر روز درخت وجود نصرالدین پربارتر می شد» چه آرایه ای دیده می شود؟</a:t>
            </a: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a:p>
            <a:pPr algn="r" rtl="1">
              <a:lnSpc>
                <a:spcPct val="107000"/>
              </a:lnSpc>
              <a:spcAft>
                <a:spcPts val="800"/>
              </a:spcAft>
            </a:pPr>
            <a:r>
              <a:rPr lang="fa-IR" sz="2400" dirty="0">
                <a:effectLst/>
                <a:latin typeface="Adobe Arabic" panose="02040503050201020203" pitchFamily="18" charset="-78"/>
                <a:ea typeface="Calibri" panose="020F0502020204030204" pitchFamily="34" charset="0"/>
                <a:cs typeface="2  Koodak" panose="00000700000000000000" pitchFamily="2" charset="-78"/>
              </a:rPr>
              <a:t>1) تشبیه                  2) تشخیص                            3) تلمیح                            4) تضمین</a:t>
            </a: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a:p>
            <a:pPr algn="r" rtl="1">
              <a:lnSpc>
                <a:spcPct val="107000"/>
              </a:lnSpc>
              <a:spcAft>
                <a:spcPts val="800"/>
              </a:spcAft>
            </a:pPr>
            <a:r>
              <a:rPr lang="fa-IR" sz="2400" b="1" dirty="0">
                <a:effectLst/>
                <a:latin typeface="Adobe Arabic" panose="02040503050201020203" pitchFamily="18" charset="-78"/>
                <a:ea typeface="Calibri" panose="020F0502020204030204" pitchFamily="34" charset="0"/>
                <a:cs typeface="2  Koodak" panose="00000700000000000000" pitchFamily="2" charset="-78"/>
              </a:rPr>
              <a:t>6. در همه عبارت های زیر « تشبیه» دیده می شود؛ به جز در گزینه:</a:t>
            </a: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a:p>
            <a:pPr algn="r" rtl="1">
              <a:lnSpc>
                <a:spcPct val="107000"/>
              </a:lnSpc>
              <a:spcAft>
                <a:spcPts val="800"/>
              </a:spcAft>
            </a:pPr>
            <a:r>
              <a:rPr lang="fa-IR" sz="2400" dirty="0">
                <a:effectLst/>
                <a:latin typeface="Adobe Arabic" panose="02040503050201020203" pitchFamily="18" charset="-78"/>
                <a:ea typeface="Calibri" panose="020F0502020204030204" pitchFamily="34" charset="0"/>
                <a:cs typeface="2  Koodak" panose="00000700000000000000" pitchFamily="2" charset="-78"/>
              </a:rPr>
              <a:t>1) کم کم شمع وجودش به تاریکی می گرایید.  2) آن ها را در گنجینه وجود خود جای می دهی.</a:t>
            </a: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a:p>
            <a:pPr algn="r" rtl="1">
              <a:lnSpc>
                <a:spcPct val="107000"/>
              </a:lnSpc>
              <a:spcAft>
                <a:spcPts val="800"/>
              </a:spcAft>
            </a:pPr>
            <a:r>
              <a:rPr lang="fa-IR" sz="2400" dirty="0">
                <a:effectLst/>
                <a:latin typeface="Adobe Arabic" panose="02040503050201020203" pitchFamily="18" charset="-78"/>
                <a:ea typeface="Calibri" panose="020F0502020204030204" pitchFamily="34" charset="0"/>
                <a:cs typeface="2  Koodak" panose="00000700000000000000" pitchFamily="2" charset="-78"/>
              </a:rPr>
              <a:t>3) با دیدن آنها غرق اندیشه و خیال می شوم.   4) به تشنه ای می مانست که ساعت ها زیر نور خورشید، مانده است.</a:t>
            </a: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a:p>
            <a:pPr algn="r" rtl="1">
              <a:lnSpc>
                <a:spcPct val="107000"/>
              </a:lnSpc>
              <a:spcAft>
                <a:spcPts val="800"/>
              </a:spcAft>
            </a:pPr>
            <a:r>
              <a:rPr lang="fa-IR" sz="2400" b="1" dirty="0">
                <a:latin typeface="Adobe Arabic" panose="02040503050201020203" pitchFamily="18" charset="-78"/>
                <a:ea typeface="Calibri" panose="020F0502020204030204" pitchFamily="34" charset="0"/>
                <a:cs typeface="2  Koodak" panose="00000700000000000000" pitchFamily="2" charset="-78"/>
              </a:rPr>
              <a:t>7 </a:t>
            </a:r>
            <a:r>
              <a:rPr lang="fa-IR" sz="2400" dirty="0">
                <a:effectLst/>
                <a:latin typeface="Adobe Arabic" panose="02040503050201020203" pitchFamily="18" charset="-78"/>
                <a:ea typeface="Calibri" panose="020F0502020204030204" pitchFamily="34" charset="0"/>
                <a:cs typeface="2  Koodak" panose="00000700000000000000" pitchFamily="2" charset="-78"/>
              </a:rPr>
              <a:t>. </a:t>
            </a:r>
            <a:r>
              <a:rPr lang="fa-IR" sz="2400" b="1" dirty="0">
                <a:effectLst/>
                <a:latin typeface="Adobe Arabic" panose="02040503050201020203" pitchFamily="18" charset="-78"/>
                <a:ea typeface="Calibri" panose="020F0502020204030204" pitchFamily="34" charset="0"/>
                <a:cs typeface="2  Koodak" panose="00000700000000000000" pitchFamily="2" charset="-78"/>
              </a:rPr>
              <a:t>در متن زیر چند غلط املایی مشاهده می شود؟ « مرد فقیه مسئله را باز گفت و سپس از جای برخواست و دوست بیمار را ترک کرد؛ هنوز چند قدمی دور نشده بود که شیون از خانه بیمار برخاست. بیمار آرام دیده از جهان فروبست. او دانشمند بلند آوازه ایرانی ، ابوریحان بیرونی در قرن پنجم هجری است.»</a:t>
            </a:r>
            <a:r>
              <a:rPr lang="en-US" sz="2400" b="1" dirty="0">
                <a:effectLst/>
                <a:latin typeface="Adobe Arabic" panose="02040503050201020203" pitchFamily="18" charset="-78"/>
                <a:ea typeface="Calibri" panose="020F0502020204030204" pitchFamily="34" charset="0"/>
                <a:cs typeface="2  Koodak" panose="00000700000000000000" pitchFamily="2" charset="-78"/>
              </a:rPr>
              <a:t/>
            </a:r>
            <a:br>
              <a:rPr lang="en-US" sz="2400" b="1" dirty="0">
                <a:effectLst/>
                <a:latin typeface="Adobe Arabic" panose="02040503050201020203" pitchFamily="18" charset="-78"/>
                <a:ea typeface="Calibri" panose="020F0502020204030204" pitchFamily="34" charset="0"/>
                <a:cs typeface="2  Koodak" panose="00000700000000000000" pitchFamily="2" charset="-78"/>
              </a:rPr>
            </a:br>
            <a:r>
              <a:rPr lang="fa-IR" sz="2400" b="1" dirty="0">
                <a:effectLst/>
                <a:latin typeface="Adobe Arabic" panose="02040503050201020203" pitchFamily="18" charset="-78"/>
                <a:ea typeface="Calibri" panose="020F0502020204030204" pitchFamily="34" charset="0"/>
                <a:cs typeface="2  Koodak" panose="00000700000000000000" pitchFamily="2" charset="-78"/>
              </a:rPr>
              <a:t>1</a:t>
            </a:r>
            <a:r>
              <a:rPr lang="fa-IR" sz="2400" dirty="0">
                <a:effectLst/>
                <a:latin typeface="Adobe Arabic" panose="02040503050201020203" pitchFamily="18" charset="-78"/>
                <a:ea typeface="Calibri" panose="020F0502020204030204" pitchFamily="34" charset="0"/>
                <a:cs typeface="2  Koodak" panose="00000700000000000000" pitchFamily="2" charset="-78"/>
              </a:rPr>
              <a:t>) غلطی ندارد                             2) یک           </a:t>
            </a:r>
            <a:r>
              <a:rPr lang="fa-IR" sz="2400" dirty="0" smtClean="0">
                <a:effectLst/>
                <a:latin typeface="Adobe Arabic" panose="02040503050201020203" pitchFamily="18" charset="-78"/>
                <a:ea typeface="Calibri" panose="020F0502020204030204" pitchFamily="34" charset="0"/>
                <a:cs typeface="2  Koodak" panose="00000700000000000000" pitchFamily="2" charset="-78"/>
              </a:rPr>
              <a:t>                </a:t>
            </a:r>
            <a:r>
              <a:rPr lang="fa-IR" sz="2400" dirty="0">
                <a:effectLst/>
                <a:latin typeface="Adobe Arabic" panose="02040503050201020203" pitchFamily="18" charset="-78"/>
                <a:ea typeface="Calibri" panose="020F0502020204030204" pitchFamily="34" charset="0"/>
                <a:cs typeface="2  Koodak" panose="00000700000000000000" pitchFamily="2" charset="-78"/>
              </a:rPr>
              <a:t>3) دو                          4) سه</a:t>
            </a:r>
            <a:r>
              <a:rPr lang="en-US" sz="2400" dirty="0">
                <a:effectLst/>
                <a:latin typeface="Adobe Arabic" panose="02040503050201020203" pitchFamily="18" charset="-78"/>
                <a:ea typeface="Calibri" panose="020F0502020204030204" pitchFamily="34" charset="0"/>
                <a:cs typeface="2  Koodak" panose="00000700000000000000" pitchFamily="2" charset="-78"/>
              </a:rPr>
              <a:t/>
            </a:r>
            <a:br>
              <a:rPr lang="en-US" sz="2400" dirty="0">
                <a:effectLst/>
                <a:latin typeface="Adobe Arabic" panose="02040503050201020203" pitchFamily="18" charset="-78"/>
                <a:ea typeface="Calibri" panose="020F0502020204030204" pitchFamily="34" charset="0"/>
                <a:cs typeface="2  Koodak" panose="00000700000000000000" pitchFamily="2" charset="-78"/>
              </a:rPr>
            </a:b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p:txBody>
      </p:sp>
    </p:spTree>
    <p:extLst>
      <p:ext uri="{BB962C8B-B14F-4D97-AF65-F5344CB8AC3E}">
        <p14:creationId xmlns:p14="http://schemas.microsoft.com/office/powerpoint/2010/main" val="31036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3ED2952A-24D3-4CD1-8015-DBF8B9240B1D}"/>
              </a:ext>
            </a:extLst>
          </p:cNvPr>
          <p:cNvSpPr txBox="1">
            <a:spLocks/>
          </p:cNvSpPr>
          <p:nvPr/>
        </p:nvSpPr>
        <p:spPr>
          <a:xfrm>
            <a:off x="4064689" y="400056"/>
            <a:ext cx="4575728" cy="491573"/>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cs typeface="2  Titr" panose="00000700000000000000" pitchFamily="2" charset="-78"/>
              </a:rPr>
              <a:t>موضوع </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بیست و چهار </a:t>
            </a:r>
            <a:r>
              <a:rPr lang="fa-IR" sz="2400" dirty="0">
                <a:cs typeface="2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 پ</a:t>
            </a:r>
            <a:r>
              <a:rPr lang="fa-IR" sz="2400" dirty="0">
                <a:cs typeface="2  Titr" panose="00000700000000000000" pitchFamily="2" charset="-78"/>
              </a:rPr>
              <a:t>اسخ تمرین</a:t>
            </a:r>
            <a:endParaRPr lang="en-US" sz="2400" dirty="0">
              <a:cs typeface="2  Titr" panose="00000700000000000000" pitchFamily="2" charset="-78"/>
            </a:endParaRPr>
          </a:p>
        </p:txBody>
      </p:sp>
      <p:sp>
        <p:nvSpPr>
          <p:cNvPr id="3" name="Title 1">
            <a:extLst>
              <a:ext uri="{FF2B5EF4-FFF2-40B4-BE49-F238E27FC236}">
                <a16:creationId xmlns:a16="http://schemas.microsoft.com/office/drawing/2014/main" xmlns="" id="{C650EAFA-4CA8-4C5F-89FC-3C05D747BAC8}"/>
              </a:ext>
            </a:extLst>
          </p:cNvPr>
          <p:cNvSpPr txBox="1">
            <a:spLocks/>
          </p:cNvSpPr>
          <p:nvPr/>
        </p:nvSpPr>
        <p:spPr>
          <a:xfrm>
            <a:off x="1490869" y="1222933"/>
            <a:ext cx="9475306" cy="5363397"/>
          </a:xfrm>
          <a:prstGeom prst="rect">
            <a:avLst/>
          </a:prstGeom>
          <a:solidFill>
            <a:srgbClr val="CCFFFF"/>
          </a:solidFill>
          <a:ln>
            <a:noFill/>
          </a:ln>
          <a:effectLst>
            <a:glow rad="228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b">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marL="457200" indent="-457200" algn="r" rtl="1">
              <a:lnSpc>
                <a:spcPct val="107000"/>
              </a:lnSpc>
              <a:spcAft>
                <a:spcPts val="800"/>
              </a:spcAft>
              <a:buAutoNum type="arabicPeriod"/>
            </a:pPr>
            <a:r>
              <a:rPr lang="fa-IR" sz="2400" b="1" dirty="0">
                <a:solidFill>
                  <a:schemeClr val="tx2"/>
                </a:solidFill>
                <a:latin typeface="Adobe Arabic" panose="02040503050201020203" pitchFamily="18" charset="-78"/>
                <a:cs typeface="2  Koodak" panose="00000700000000000000" pitchFamily="2" charset="-78"/>
              </a:rPr>
              <a:t>در جملۀ« دختر خورشید</a:t>
            </a:r>
            <a:r>
              <a:rPr lang="fa-IR" sz="2400" b="1" dirty="0">
                <a:latin typeface="Adobe Arabic" panose="02040503050201020203" pitchFamily="18" charset="-78"/>
                <a:cs typeface="2  Koodak" panose="00000700000000000000" pitchFamily="2" charset="-78"/>
              </a:rPr>
              <a:t>پرتوهای خود را در لابه لای علف ها می بافد» فعل جمله را به زمان« ماضی نقلی تبدیل کنید.     </a:t>
            </a:r>
          </a:p>
          <a:p>
            <a:pPr algn="r" rtl="1">
              <a:lnSpc>
                <a:spcPct val="107000"/>
              </a:lnSpc>
              <a:spcAft>
                <a:spcPts val="800"/>
              </a:spcAft>
            </a:pP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Koodak" panose="00000700000000000000" pitchFamily="2" charset="-78"/>
              </a:rPr>
              <a:t>     </a:t>
            </a:r>
            <a:r>
              <a:rPr lang="fa-IR" sz="240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2  Koodak" panose="00000700000000000000" pitchFamily="2" charset="-78"/>
              </a:rPr>
              <a:t>پ</a:t>
            </a:r>
            <a:r>
              <a:rPr lang="fa-IR" sz="2400" dirty="0">
                <a:solidFill>
                  <a:srgbClr val="FF0000"/>
                </a:solidFill>
                <a:cs typeface="2  Koodak" panose="00000700000000000000" pitchFamily="2" charset="-78"/>
              </a:rPr>
              <a:t>اسخ:  بافته است </a:t>
            </a:r>
            <a:r>
              <a:rPr lang="fa-IR" sz="2400" dirty="0">
                <a:latin typeface="Adobe Arabic" panose="02040503050201020203" pitchFamily="18" charset="-78"/>
                <a:cs typeface="2  Koodak" panose="00000700000000000000" pitchFamily="2" charset="-78"/>
              </a:rPr>
              <a:t/>
            </a:r>
            <a:br>
              <a:rPr lang="fa-IR" sz="2400" dirty="0">
                <a:latin typeface="Adobe Arabic" panose="02040503050201020203" pitchFamily="18" charset="-78"/>
                <a:cs typeface="2  Koodak" panose="00000700000000000000" pitchFamily="2" charset="-78"/>
              </a:rPr>
            </a:br>
            <a:r>
              <a:rPr lang="fa-IR" sz="2400" dirty="0">
                <a:latin typeface="Adobe Arabic" panose="02040503050201020203" pitchFamily="18" charset="-78"/>
                <a:cs typeface="2  Koodak" panose="00000700000000000000" pitchFamily="2" charset="-78"/>
              </a:rPr>
              <a:t>2. </a:t>
            </a:r>
            <a:r>
              <a:rPr lang="fa-IR" sz="2400" b="1" dirty="0">
                <a:latin typeface="Adobe Arabic" panose="02040503050201020203" pitchFamily="18" charset="-78"/>
                <a:cs typeface="2  Koodak" panose="00000700000000000000" pitchFamily="2" charset="-78"/>
              </a:rPr>
              <a:t>بیت هایی که با درس ارتباط معنایی دارد با علامت مثبت(+) مشخص کنید</a:t>
            </a:r>
            <a:r>
              <a:rPr lang="fa-IR" sz="2400" dirty="0">
                <a:latin typeface="Adobe Arabic" panose="02040503050201020203" pitchFamily="18" charset="-78"/>
                <a:cs typeface="2  Koodak" panose="00000700000000000000" pitchFamily="2" charset="-78"/>
              </a:rPr>
              <a:t>. </a:t>
            </a:r>
            <a:br>
              <a:rPr lang="fa-IR" sz="2400" dirty="0">
                <a:latin typeface="Adobe Arabic" panose="02040503050201020203" pitchFamily="18" charset="-78"/>
                <a:cs typeface="2  Koodak" panose="00000700000000000000" pitchFamily="2" charset="-78"/>
              </a:rPr>
            </a:br>
            <a:r>
              <a:rPr lang="fa-IR" sz="2400" dirty="0">
                <a:solidFill>
                  <a:srgbClr val="FF0000"/>
                </a:solidFill>
                <a:latin typeface="Adobe Arabic" panose="02040503050201020203" pitchFamily="18" charset="-78"/>
                <a:cs typeface="2  Koodak" panose="00000700000000000000" pitchFamily="2" charset="-78"/>
              </a:rPr>
              <a:t>الف- </a:t>
            </a:r>
            <a:r>
              <a:rPr lang="fa-IR" sz="2400" dirty="0">
                <a:solidFill>
                  <a:srgbClr val="FF0000"/>
                </a:solidFill>
                <a:latin typeface="Adobe Arabic" panose="02040503050201020203" pitchFamily="18" charset="-78"/>
                <a:ea typeface="Calibri" panose="020F0502020204030204" pitchFamily="34" charset="0"/>
                <a:cs typeface="2  Koodak" panose="00000700000000000000" pitchFamily="2" charset="-78"/>
              </a:rPr>
              <a:t>می­کوش به هر ورق که خوانی/  آن دانش را تمام خوانی(+) </a:t>
            </a:r>
            <a:r>
              <a:rPr lang="fa-IR" sz="2400" dirty="0">
                <a:latin typeface="Adobe Arabic" panose="02040503050201020203" pitchFamily="18" charset="-78"/>
                <a:ea typeface="Calibri" panose="020F0502020204030204" pitchFamily="34" charset="0"/>
                <a:cs typeface="2  Koodak" panose="00000700000000000000" pitchFamily="2" charset="-78"/>
              </a:rPr>
              <a:t/>
            </a:r>
            <a:br>
              <a:rPr lang="fa-IR" sz="2400" dirty="0">
                <a:latin typeface="Adobe Arabic" panose="02040503050201020203" pitchFamily="18" charset="-78"/>
                <a:ea typeface="Calibri" panose="020F0502020204030204" pitchFamily="34" charset="0"/>
                <a:cs typeface="2  Koodak" panose="00000700000000000000" pitchFamily="2" charset="-78"/>
              </a:rPr>
            </a:br>
            <a:r>
              <a:rPr lang="fa-IR" sz="2400" dirty="0">
                <a:latin typeface="Adobe Arabic" panose="02040503050201020203" pitchFamily="18" charset="-78"/>
                <a:ea typeface="Calibri" panose="020F0502020204030204" pitchFamily="34" charset="0"/>
                <a:cs typeface="2  Koodak" panose="00000700000000000000" pitchFamily="2" charset="-78"/>
              </a:rPr>
              <a:t>ب- این جهان کوه است و فعل ما ندا / سوی ما آید نداها را صدا</a:t>
            </a:r>
            <a:r>
              <a:rPr lang="fa-IR" sz="2400" dirty="0">
                <a:latin typeface="Adobe Arabic" panose="02040503050201020203" pitchFamily="18" charset="-78"/>
                <a:cs typeface="2  Koodak" panose="00000700000000000000" pitchFamily="2" charset="-78"/>
              </a:rPr>
              <a:t> </a:t>
            </a:r>
            <a:br>
              <a:rPr lang="fa-IR" sz="2400" dirty="0">
                <a:latin typeface="Adobe Arabic" panose="02040503050201020203" pitchFamily="18" charset="-78"/>
                <a:cs typeface="2  Koodak" panose="00000700000000000000" pitchFamily="2" charset="-78"/>
              </a:rPr>
            </a:br>
            <a:r>
              <a:rPr lang="fa-IR" sz="2400" dirty="0">
                <a:solidFill>
                  <a:schemeClr val="tx2"/>
                </a:solidFill>
                <a:latin typeface="Adobe Arabic" panose="02040503050201020203" pitchFamily="18" charset="-78"/>
                <a:cs typeface="2  Koodak" panose="00000700000000000000" pitchFamily="2" charset="-78"/>
              </a:rPr>
              <a:t> ج- </a:t>
            </a:r>
            <a:r>
              <a:rPr lang="fa-IR" sz="2400" dirty="0">
                <a:latin typeface="Adobe Arabic" panose="02040503050201020203" pitchFamily="18" charset="-78"/>
                <a:ea typeface="Calibri" panose="020F0502020204030204" pitchFamily="34" charset="0"/>
                <a:cs typeface="2  Koodak" panose="00000700000000000000" pitchFamily="2" charset="-78"/>
              </a:rPr>
              <a:t>. این باد بهار دوستان است / یا بوی وصال دوستان است </a:t>
            </a:r>
            <a:br>
              <a:rPr lang="fa-IR" sz="2400" dirty="0">
                <a:latin typeface="Adobe Arabic" panose="02040503050201020203" pitchFamily="18" charset="-78"/>
                <a:ea typeface="Calibri" panose="020F0502020204030204" pitchFamily="34" charset="0"/>
                <a:cs typeface="2  Koodak" panose="00000700000000000000" pitchFamily="2" charset="-78"/>
              </a:rPr>
            </a:br>
            <a:r>
              <a:rPr lang="fa-IR" sz="2400" dirty="0">
                <a:latin typeface="Adobe Arabic" panose="02040503050201020203" pitchFamily="18" charset="-78"/>
                <a:ea typeface="Calibri" panose="020F0502020204030204" pitchFamily="34" charset="0"/>
                <a:cs typeface="2  Koodak" panose="00000700000000000000" pitchFamily="2" charset="-78"/>
              </a:rPr>
              <a:t>د- </a:t>
            </a:r>
            <a:r>
              <a:rPr lang="fa-IR" sz="2400" dirty="0">
                <a:solidFill>
                  <a:srgbClr val="FF0000"/>
                </a:solidFill>
                <a:latin typeface="Adobe Arabic" panose="02040503050201020203" pitchFamily="18" charset="-78"/>
                <a:ea typeface="Calibri" panose="020F0502020204030204" pitchFamily="34" charset="0"/>
                <a:cs typeface="2  Koodak" panose="00000700000000000000" pitchFamily="2" charset="-78"/>
              </a:rPr>
              <a:t>چشم بینا هر که دارد در جهان/  در دل هر ذره بیند حق نهان (+) </a:t>
            </a:r>
            <a:r>
              <a:rPr lang="fa-IR" sz="2400" dirty="0">
                <a:latin typeface="Adobe Arabic" panose="02040503050201020203" pitchFamily="18" charset="-78"/>
                <a:ea typeface="Calibri" panose="020F0502020204030204" pitchFamily="34" charset="0"/>
                <a:cs typeface="2  Koodak" panose="00000700000000000000" pitchFamily="2" charset="-78"/>
              </a:rPr>
              <a:t/>
            </a:r>
            <a:br>
              <a:rPr lang="fa-IR" sz="2400" dirty="0">
                <a:latin typeface="Adobe Arabic" panose="02040503050201020203" pitchFamily="18" charset="-78"/>
                <a:ea typeface="Calibri" panose="020F0502020204030204" pitchFamily="34" charset="0"/>
                <a:cs typeface="2  Koodak" panose="00000700000000000000" pitchFamily="2" charset="-78"/>
              </a:rPr>
            </a:br>
            <a:r>
              <a:rPr lang="fa-IR" sz="2400" dirty="0">
                <a:latin typeface="Adobe Arabic" panose="02040503050201020203" pitchFamily="18" charset="-78"/>
                <a:ea typeface="Calibri" panose="020F0502020204030204" pitchFamily="34" charset="0"/>
                <a:cs typeface="2  Koodak" panose="00000700000000000000" pitchFamily="2" charset="-78"/>
              </a:rPr>
              <a:t>ه- </a:t>
            </a:r>
            <a:r>
              <a:rPr lang="ar-SA" sz="2400" dirty="0">
                <a:latin typeface="Adobe Arabic" panose="02040503050201020203" pitchFamily="18" charset="-78"/>
                <a:ea typeface="Calibri" panose="020F0502020204030204" pitchFamily="34" charset="0"/>
                <a:cs typeface="2  Koodak" panose="00000700000000000000" pitchFamily="2" charset="-78"/>
              </a:rPr>
              <a:t>اندک اندک به هم شود بسیار / دانه دانه است غله در انبار</a:t>
            </a:r>
            <a:r>
              <a:rPr lang="fa-IR" sz="2400" dirty="0">
                <a:latin typeface="Adobe Arabic" panose="02040503050201020203" pitchFamily="18" charset="-78"/>
                <a:ea typeface="Calibri" panose="020F0502020204030204" pitchFamily="34" charset="0"/>
                <a:cs typeface="2  Koodak" panose="00000700000000000000" pitchFamily="2" charset="-78"/>
              </a:rPr>
              <a:t> </a:t>
            </a:r>
            <a:br>
              <a:rPr lang="fa-IR" sz="2400" dirty="0">
                <a:latin typeface="Adobe Arabic" panose="02040503050201020203" pitchFamily="18" charset="-78"/>
                <a:ea typeface="Calibri" panose="020F0502020204030204" pitchFamily="34" charset="0"/>
                <a:cs typeface="2  Koodak" panose="00000700000000000000" pitchFamily="2" charset="-78"/>
              </a:rPr>
            </a:br>
            <a:endParaRPr lang="en-US" sz="2400" dirty="0">
              <a:solidFill>
                <a:schemeClr val="tx2"/>
              </a:solidFill>
              <a:latin typeface="Adobe Arabic" panose="02040503050201020203" pitchFamily="18" charset="-78"/>
              <a:cs typeface="2  Koodak" panose="00000700000000000000" pitchFamily="2" charset="-78"/>
            </a:endParaRPr>
          </a:p>
        </p:txBody>
      </p:sp>
    </p:spTree>
    <p:extLst>
      <p:ext uri="{BB962C8B-B14F-4D97-AF65-F5344CB8AC3E}">
        <p14:creationId xmlns:p14="http://schemas.microsoft.com/office/powerpoint/2010/main" val="420091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05E02F9-BCF7-4D02-9E52-DBE051E8569E}"/>
              </a:ext>
            </a:extLst>
          </p:cNvPr>
          <p:cNvPicPr>
            <a:picLocks noChangeAspect="1"/>
          </p:cNvPicPr>
          <p:nvPr/>
        </p:nvPicPr>
        <p:blipFill>
          <a:blip r:embed="rId2"/>
          <a:stretch>
            <a:fillRect/>
          </a:stretch>
        </p:blipFill>
        <p:spPr>
          <a:xfrm>
            <a:off x="5512281" y="736325"/>
            <a:ext cx="5381625" cy="5676900"/>
          </a:xfrm>
          <a:prstGeom prst="rect">
            <a:avLst/>
          </a:prstGeom>
          <a:effectLst>
            <a:glow rad="228600">
              <a:schemeClr val="accent6">
                <a:satMod val="175000"/>
                <a:alpha val="40000"/>
              </a:schemeClr>
            </a:glow>
          </a:effectLst>
        </p:spPr>
      </p:pic>
      <p:pic>
        <p:nvPicPr>
          <p:cNvPr id="12" name="Picture 11">
            <a:extLst>
              <a:ext uri="{FF2B5EF4-FFF2-40B4-BE49-F238E27FC236}">
                <a16:creationId xmlns:a16="http://schemas.microsoft.com/office/drawing/2014/main" xmlns="" id="{95A849CF-80AE-4F7C-A3C2-62F1097F7474}"/>
              </a:ext>
            </a:extLst>
          </p:cNvPr>
          <p:cNvPicPr>
            <a:picLocks noChangeAspect="1"/>
          </p:cNvPicPr>
          <p:nvPr/>
        </p:nvPicPr>
        <p:blipFill>
          <a:blip r:embed="rId3"/>
          <a:stretch>
            <a:fillRect/>
          </a:stretch>
        </p:blipFill>
        <p:spPr>
          <a:xfrm>
            <a:off x="1398932" y="1722369"/>
            <a:ext cx="3695700" cy="3943350"/>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168008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DE7B4A4-2A3F-4852-B7FB-F73A7ADF5959}"/>
              </a:ext>
            </a:extLst>
          </p:cNvPr>
          <p:cNvSpPr txBox="1"/>
          <p:nvPr/>
        </p:nvSpPr>
        <p:spPr>
          <a:xfrm>
            <a:off x="927652" y="807200"/>
            <a:ext cx="9534940" cy="6300314"/>
          </a:xfrm>
          <a:prstGeom prst="rect">
            <a:avLst/>
          </a:prstGeom>
          <a:solidFill>
            <a:schemeClr val="accent3">
              <a:lumMod val="20000"/>
              <a:lumOff val="80000"/>
            </a:schemeClr>
          </a:solidFill>
          <a:ln w="76200">
            <a:solidFill>
              <a:schemeClr val="tx1"/>
            </a:solidFill>
          </a:ln>
          <a:effectLst>
            <a:glow rad="228600">
              <a:schemeClr val="accent6">
                <a:satMod val="175000"/>
                <a:alpha val="40000"/>
              </a:schemeClr>
            </a:glow>
          </a:effectLst>
          <a:scene3d>
            <a:camera prst="orthographicFront"/>
            <a:lightRig rig="threePt" dir="t"/>
          </a:scene3d>
          <a:sp3d>
            <a:bevelT w="165100" prst="coolSlant"/>
          </a:sp3d>
        </p:spPr>
        <p:txBody>
          <a:bodyPr wrap="square">
            <a:spAutoFit/>
          </a:bodyPr>
          <a:lstStyle/>
          <a:p>
            <a:pPr algn="r"/>
            <a:r>
              <a:rPr lang="fa-IR" sz="2400" dirty="0">
                <a:latin typeface="Adobe Arabic" panose="02040503050201020203" pitchFamily="18" charset="-78"/>
                <a:ea typeface="Calibri" panose="020F0502020204030204" pitchFamily="34" charset="0"/>
                <a:cs typeface="2  Koodak" panose="00000700000000000000" pitchFamily="2" charset="-78"/>
              </a:rPr>
              <a:t>3.</a:t>
            </a:r>
            <a:r>
              <a:rPr lang="fa-IR" sz="1800" dirty="0">
                <a:latin typeface="Adobe Arabic" panose="02040503050201020203" pitchFamily="18" charset="-78"/>
                <a:ea typeface="Calibri" panose="020F0502020204030204" pitchFamily="34" charset="0"/>
                <a:cs typeface="2  Koodak" panose="00000700000000000000" pitchFamily="2" charset="-78"/>
              </a:rPr>
              <a:t> </a:t>
            </a:r>
            <a:r>
              <a:rPr lang="fa-IR" sz="2400" b="1" dirty="0">
                <a:latin typeface="Adobe Arabic" panose="02040503050201020203" pitchFamily="18" charset="-78"/>
                <a:ea typeface="Calibri" panose="020F0502020204030204" pitchFamily="34" charset="0"/>
                <a:cs typeface="2  Koodak" panose="00000700000000000000" pitchFamily="2" charset="-78"/>
              </a:rPr>
              <a:t>هم خانواده و جمع کدام واژه ها را به ترتیب در متن زیر می بینید؟ « تمنا کرد که یکی از مسائل علمی را باز گوید. فقیه گفت اکنون چه جای این پرسش است. بیمار با تعرض پاسخش را داد.»</a:t>
            </a:r>
            <a:r>
              <a:rPr lang="en-US" sz="2400" b="1" dirty="0">
                <a:latin typeface="Adobe Arabic" panose="02040503050201020203" pitchFamily="18" charset="-78"/>
                <a:ea typeface="Calibri" panose="020F0502020204030204" pitchFamily="34" charset="0"/>
                <a:cs typeface="2  Koodak" panose="00000700000000000000" pitchFamily="2" charset="-78"/>
              </a:rPr>
              <a:t/>
            </a:r>
            <a:br>
              <a:rPr lang="en-US" sz="2400" b="1" dirty="0">
                <a:latin typeface="Adobe Arabic" panose="02040503050201020203" pitchFamily="18" charset="-78"/>
                <a:ea typeface="Calibri" panose="020F0502020204030204" pitchFamily="34" charset="0"/>
                <a:cs typeface="2  Koodak" panose="00000700000000000000" pitchFamily="2" charset="-78"/>
              </a:rPr>
            </a:br>
            <a:r>
              <a:rPr lang="fa-IR" sz="2400" dirty="0">
                <a:latin typeface="Adobe Arabic" panose="02040503050201020203" pitchFamily="18" charset="-78"/>
                <a:ea typeface="Calibri" panose="020F0502020204030204" pitchFamily="34" charset="0"/>
                <a:cs typeface="2  Koodak" panose="00000700000000000000" pitchFamily="2" charset="-78"/>
              </a:rPr>
              <a:t>1) فقها ، عریض                   2) اعمال، فقها                    3) عرض، سوال                </a:t>
            </a:r>
            <a:r>
              <a:rPr lang="fa-IR" sz="2400" dirty="0">
                <a:solidFill>
                  <a:srgbClr val="FF0000"/>
                </a:solidFill>
                <a:latin typeface="Adobe Arabic" panose="02040503050201020203" pitchFamily="18" charset="-78"/>
                <a:ea typeface="Calibri" panose="020F0502020204030204" pitchFamily="34" charset="0"/>
                <a:cs typeface="2  Koodak" panose="00000700000000000000" pitchFamily="2" charset="-78"/>
              </a:rPr>
              <a:t>4) منت، مسئله</a:t>
            </a:r>
          </a:p>
          <a:p>
            <a:pPr algn="r"/>
            <a:r>
              <a:rPr lang="fa-IR" sz="240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2  Koodak" panose="00000700000000000000" pitchFamily="2" charset="-78"/>
              </a:rPr>
              <a:t>پ</a:t>
            </a:r>
            <a:r>
              <a:rPr lang="fa-IR" sz="2400" dirty="0">
                <a:solidFill>
                  <a:srgbClr val="FF0000"/>
                </a:solidFill>
                <a:latin typeface="Adobe Arabic" panose="02040503050201020203" pitchFamily="18" charset="-78"/>
                <a:cs typeface="2  Koodak" panose="00000700000000000000" pitchFamily="2" charset="-78"/>
              </a:rPr>
              <a:t>اسخ : </a:t>
            </a:r>
            <a:r>
              <a:rPr lang="fa-IR" sz="2400" dirty="0">
                <a:solidFill>
                  <a:srgbClr val="FF0000"/>
                </a:solidFill>
                <a:latin typeface="Adobe Arabic" panose="02040503050201020203" pitchFamily="18" charset="-78"/>
                <a:ea typeface="Calibri" panose="020F0502020204030204" pitchFamily="34" charset="0"/>
                <a:cs typeface="2  Koodak" panose="00000700000000000000" pitchFamily="2" charset="-78"/>
              </a:rPr>
              <a:t>در صورت سوال اول هم خانواده خواسته است در گزینه یک و دو واژۀ اول جمع است و در گزینه سه واژۀ دوم مفرد است بنابراین جواب گزینه چهار </a:t>
            </a:r>
          </a:p>
          <a:p>
            <a:pPr algn="r" rtl="1">
              <a:lnSpc>
                <a:spcPct val="107000"/>
              </a:lnSpc>
              <a:spcAft>
                <a:spcPts val="800"/>
              </a:spcAft>
            </a:pPr>
            <a:r>
              <a:rPr lang="fa-IR" sz="2400" b="1" dirty="0">
                <a:effectLst/>
                <a:latin typeface="Adobe Arabic" panose="02040503050201020203" pitchFamily="18" charset="-78"/>
                <a:ea typeface="Calibri" panose="020F0502020204030204" pitchFamily="34" charset="0"/>
                <a:cs typeface="2  Koodak" panose="00000700000000000000" pitchFamily="2" charset="-78"/>
              </a:rPr>
              <a:t>4. اگر بیت « چو خواهی که نامت بُود جاودان / مکن نام نیک بزرگان نهان » از کتاب بوستان است؛ قطعا قالب ............... است.</a:t>
            </a: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a:p>
            <a:pPr marL="342900" indent="-342900" algn="r" rtl="1">
              <a:lnSpc>
                <a:spcPct val="107000"/>
              </a:lnSpc>
              <a:spcAft>
                <a:spcPts val="800"/>
              </a:spcAft>
              <a:buAutoNum type="arabicParenR"/>
            </a:pPr>
            <a:r>
              <a:rPr lang="fa-IR" sz="2400" dirty="0">
                <a:effectLst/>
                <a:latin typeface="Adobe Arabic" panose="02040503050201020203" pitchFamily="18" charset="-78"/>
                <a:ea typeface="Calibri" panose="020F0502020204030204" pitchFamily="34" charset="0"/>
                <a:cs typeface="2  Koodak" panose="00000700000000000000" pitchFamily="2" charset="-78"/>
              </a:rPr>
              <a:t>غزل                       2) قطعه                               3) قصیده                           4) مثنوی</a:t>
            </a:r>
          </a:p>
          <a:p>
            <a:pPr algn="r" rtl="1">
              <a:lnSpc>
                <a:spcPct val="107000"/>
              </a:lnSpc>
              <a:spcAft>
                <a:spcPts val="800"/>
              </a:spcAft>
            </a:pPr>
            <a:r>
              <a:rPr lang="fa-IR" sz="240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2  Koodak" panose="00000700000000000000" pitchFamily="2" charset="-78"/>
              </a:rPr>
              <a:t>پ</a:t>
            </a:r>
            <a:r>
              <a:rPr lang="fa-IR" sz="2400" dirty="0">
                <a:solidFill>
                  <a:srgbClr val="FF0000"/>
                </a:solidFill>
                <a:latin typeface="Adobe Arabic" panose="02040503050201020203" pitchFamily="18" charset="-78"/>
                <a:cs typeface="2  Koodak" panose="00000700000000000000" pitchFamily="2" charset="-78"/>
              </a:rPr>
              <a:t>اسخ: گزینه چهار چون بوستان در قالب مثنوی است. </a:t>
            </a:r>
          </a:p>
          <a:p>
            <a:pPr algn="r" rtl="1">
              <a:lnSpc>
                <a:spcPct val="107000"/>
              </a:lnSpc>
              <a:spcAft>
                <a:spcPts val="800"/>
              </a:spcAft>
            </a:pPr>
            <a:r>
              <a:rPr lang="fa-IR" sz="2400" b="1" dirty="0">
                <a:solidFill>
                  <a:schemeClr val="tx2">
                    <a:lumMod val="50000"/>
                    <a:lumOff val="50000"/>
                  </a:schemeClr>
                </a:solidFill>
                <a:effectLst/>
                <a:latin typeface="Adobe Arabic" panose="02040503050201020203" pitchFamily="18" charset="-78"/>
                <a:ea typeface="Calibri" panose="020F0502020204030204" pitchFamily="34" charset="0"/>
                <a:cs typeface="2  Koodak" panose="00000700000000000000" pitchFamily="2" charset="-78"/>
              </a:rPr>
              <a:t>5</a:t>
            </a:r>
            <a:r>
              <a:rPr lang="fa-IR" sz="2400" b="1" dirty="0">
                <a:effectLst/>
                <a:latin typeface="Adobe Arabic" panose="02040503050201020203" pitchFamily="18" charset="-78"/>
                <a:ea typeface="Calibri" panose="020F0502020204030204" pitchFamily="34" charset="0"/>
                <a:cs typeface="2  Koodak" panose="00000700000000000000" pitchFamily="2" charset="-78"/>
              </a:rPr>
              <a:t>. در جمله « هر روز درخت وجود نصرالدین پربارتر می شد» چه آرایه ای دیده نمی شود؟</a:t>
            </a: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a:p>
            <a:pPr algn="r" rtl="1">
              <a:lnSpc>
                <a:spcPct val="107000"/>
              </a:lnSpc>
              <a:spcAft>
                <a:spcPts val="800"/>
              </a:spcAft>
            </a:pPr>
            <a:r>
              <a:rPr lang="fa-IR" sz="2400" dirty="0">
                <a:effectLst/>
                <a:latin typeface="Adobe Arabic" panose="02040503050201020203" pitchFamily="18" charset="-78"/>
                <a:ea typeface="Calibri" panose="020F0502020204030204" pitchFamily="34" charset="0"/>
                <a:cs typeface="2  Koodak" panose="00000700000000000000" pitchFamily="2" charset="-78"/>
              </a:rPr>
              <a:t>1) تشبیه                  2) تشخیص                            3) تناسب                             4) کنایه</a:t>
            </a: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a:p>
            <a:pPr algn="r"/>
            <a:r>
              <a:rPr lang="en-US" sz="2400" dirty="0">
                <a:latin typeface="Adobe Arabic" panose="02040503050201020203" pitchFamily="18" charset="-78"/>
                <a:ea typeface="Calibri" panose="020F0502020204030204" pitchFamily="34" charset="0"/>
                <a:cs typeface="2  Koodak" panose="00000700000000000000" pitchFamily="2" charset="-78"/>
              </a:rPr>
              <a:t/>
            </a:r>
            <a:br>
              <a:rPr lang="en-US" sz="2400" dirty="0">
                <a:latin typeface="Adobe Arabic" panose="02040503050201020203" pitchFamily="18" charset="-78"/>
                <a:ea typeface="Calibri" panose="020F0502020204030204" pitchFamily="34" charset="0"/>
                <a:cs typeface="2  Koodak" panose="00000700000000000000" pitchFamily="2" charset="-78"/>
              </a:rPr>
            </a:br>
            <a:r>
              <a:rPr lang="fa-IR" sz="240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2  Koodak" panose="00000700000000000000" pitchFamily="2" charset="-78"/>
              </a:rPr>
              <a:t>پاسخ : دو / درخت وجود(تشبیه) بار و درخت (تناسب) بارور شدن وجود (کنایه)  </a:t>
            </a:r>
            <a:endParaRPr lang="en-US" sz="2400" dirty="0">
              <a:latin typeface="Adobe Arabic" panose="02040503050201020203" pitchFamily="18" charset="-78"/>
              <a:cs typeface="2  Koodak" panose="00000700000000000000" pitchFamily="2" charset="-78"/>
            </a:endParaRPr>
          </a:p>
        </p:txBody>
      </p:sp>
    </p:spTree>
    <p:extLst>
      <p:ext uri="{BB962C8B-B14F-4D97-AF65-F5344CB8AC3E}">
        <p14:creationId xmlns:p14="http://schemas.microsoft.com/office/powerpoint/2010/main" val="317634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E6EF11D-80C7-4D19-A5A7-E6DEFBDA2AE4}"/>
              </a:ext>
            </a:extLst>
          </p:cNvPr>
          <p:cNvSpPr txBox="1"/>
          <p:nvPr/>
        </p:nvSpPr>
        <p:spPr>
          <a:xfrm>
            <a:off x="1125109" y="863995"/>
            <a:ext cx="9819861" cy="5643724"/>
          </a:xfrm>
          <a:prstGeom prst="rect">
            <a:avLst/>
          </a:prstGeom>
          <a:solidFill>
            <a:schemeClr val="accent3">
              <a:lumMod val="20000"/>
              <a:lumOff val="80000"/>
            </a:schemeClr>
          </a:solid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lnSpc>
                <a:spcPct val="107000"/>
              </a:lnSpc>
              <a:spcAft>
                <a:spcPts val="800"/>
              </a:spcAft>
            </a:pPr>
            <a:endParaRPr lang="fa-IR" b="1" dirty="0">
              <a:latin typeface="Adobe Arabic" panose="02040503050201020203" pitchFamily="18" charset="-78"/>
              <a:ea typeface="Calibri" panose="020F0502020204030204" pitchFamily="34" charset="0"/>
              <a:cs typeface="2  Koodak" panose="00000700000000000000" pitchFamily="2" charset="-78"/>
            </a:endParaRPr>
          </a:p>
          <a:p>
            <a:pPr algn="r" rtl="1">
              <a:lnSpc>
                <a:spcPct val="107000"/>
              </a:lnSpc>
              <a:spcAft>
                <a:spcPts val="800"/>
              </a:spcAft>
            </a:pPr>
            <a:r>
              <a:rPr lang="fa-IR" sz="2400" b="1" dirty="0">
                <a:latin typeface="Adobe Arabic" panose="02040503050201020203" pitchFamily="18" charset="-78"/>
                <a:ea typeface="Calibri" panose="020F0502020204030204" pitchFamily="34" charset="0"/>
                <a:cs typeface="2  Koodak" panose="00000700000000000000" pitchFamily="2" charset="-78"/>
              </a:rPr>
              <a:t>6. </a:t>
            </a:r>
            <a:r>
              <a:rPr lang="fa-IR" sz="2400" b="1" dirty="0">
                <a:effectLst/>
                <a:latin typeface="Adobe Arabic" panose="02040503050201020203" pitchFamily="18" charset="-78"/>
                <a:ea typeface="Calibri" panose="020F0502020204030204" pitchFamily="34" charset="0"/>
                <a:cs typeface="2  Koodak" panose="00000700000000000000" pitchFamily="2" charset="-78"/>
              </a:rPr>
              <a:t> در همه عبارت های زیر « تشبیه» دیده می شود؛ به جز در گزینه:</a:t>
            </a: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a:p>
            <a:pPr algn="r" rtl="1">
              <a:lnSpc>
                <a:spcPct val="107000"/>
              </a:lnSpc>
              <a:spcAft>
                <a:spcPts val="800"/>
              </a:spcAft>
            </a:pPr>
            <a:r>
              <a:rPr lang="fa-IR" sz="2400" dirty="0">
                <a:effectLst/>
                <a:latin typeface="Adobe Arabic" panose="02040503050201020203" pitchFamily="18" charset="-78"/>
                <a:ea typeface="Calibri" panose="020F0502020204030204" pitchFamily="34" charset="0"/>
                <a:cs typeface="2  Koodak" panose="00000700000000000000" pitchFamily="2" charset="-78"/>
              </a:rPr>
              <a:t>1) کم کم شمع وجودش به تاریکی می گرایید.  2) آن ها را در گنجینه وجود خود جای می دهی.</a:t>
            </a: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a:p>
            <a:pPr algn="r" rtl="1">
              <a:lnSpc>
                <a:spcPct val="107000"/>
              </a:lnSpc>
              <a:spcAft>
                <a:spcPts val="800"/>
              </a:spcAft>
            </a:pPr>
            <a:r>
              <a:rPr lang="fa-IR" sz="2400" dirty="0">
                <a:effectLst/>
                <a:latin typeface="Adobe Arabic" panose="02040503050201020203" pitchFamily="18" charset="-78"/>
                <a:ea typeface="Calibri" panose="020F0502020204030204" pitchFamily="34" charset="0"/>
                <a:cs typeface="2  Koodak" panose="00000700000000000000" pitchFamily="2" charset="-78"/>
              </a:rPr>
              <a:t>3) با دیدن آنها غرق اندیشه و خیال می شوم.   4) به تشنه ای می مانست که ساعت ها زیر نور خورشید، مانده است. </a:t>
            </a:r>
          </a:p>
          <a:p>
            <a:pPr algn="r" rtl="1">
              <a:lnSpc>
                <a:spcPct val="107000"/>
              </a:lnSpc>
              <a:spcAft>
                <a:spcPts val="800"/>
              </a:spcAft>
            </a:pPr>
            <a:r>
              <a:rPr lang="fa-IR" sz="240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2  Koodak" panose="00000700000000000000" pitchFamily="2" charset="-78"/>
              </a:rPr>
              <a:t>پ</a:t>
            </a:r>
            <a:r>
              <a:rPr lang="fa-IR" sz="2400" dirty="0">
                <a:solidFill>
                  <a:srgbClr val="FF0000"/>
                </a:solidFill>
                <a:latin typeface="Adobe Arabic" panose="02040503050201020203" pitchFamily="18" charset="-78"/>
                <a:cs typeface="2  Koodak" panose="00000700000000000000" pitchFamily="2" charset="-78"/>
              </a:rPr>
              <a:t>اسخ: گزینه یک شمع وجود / گزینه دو گنجینه وجود / گزینه سه ندارد / گزینه چهار نصیرالدین به تشنه مانند شده </a:t>
            </a:r>
            <a:endParaRPr lang="en-US" sz="2400" dirty="0">
              <a:effectLst/>
              <a:latin typeface="Adobe Arabic" panose="02040503050201020203" pitchFamily="18" charset="-78"/>
              <a:ea typeface="Calibri" panose="020F0502020204030204" pitchFamily="34" charset="0"/>
              <a:cs typeface="2  Koodak" panose="00000700000000000000" pitchFamily="2" charset="-78"/>
            </a:endParaRPr>
          </a:p>
          <a:p>
            <a:pPr algn="r" rtl="1">
              <a:lnSpc>
                <a:spcPct val="107000"/>
              </a:lnSpc>
              <a:spcAft>
                <a:spcPts val="800"/>
              </a:spcAft>
            </a:pPr>
            <a:r>
              <a:rPr lang="fa-IR" sz="2400" b="1" dirty="0">
                <a:latin typeface="Adobe Arabic" panose="02040503050201020203" pitchFamily="18" charset="-78"/>
                <a:ea typeface="Calibri" panose="020F0502020204030204" pitchFamily="34" charset="0"/>
                <a:cs typeface="2  Koodak" panose="00000700000000000000" pitchFamily="2" charset="-78"/>
              </a:rPr>
              <a:t>7 </a:t>
            </a:r>
            <a:r>
              <a:rPr lang="fa-IR" sz="2400" dirty="0">
                <a:effectLst/>
                <a:latin typeface="Adobe Arabic" panose="02040503050201020203" pitchFamily="18" charset="-78"/>
                <a:ea typeface="Calibri" panose="020F0502020204030204" pitchFamily="34" charset="0"/>
                <a:cs typeface="2  Koodak" panose="00000700000000000000" pitchFamily="2" charset="-78"/>
              </a:rPr>
              <a:t>. </a:t>
            </a:r>
            <a:r>
              <a:rPr lang="fa-IR" sz="2400" b="1" dirty="0">
                <a:effectLst/>
                <a:latin typeface="Adobe Arabic" panose="02040503050201020203" pitchFamily="18" charset="-78"/>
                <a:ea typeface="Calibri" panose="020F0502020204030204" pitchFamily="34" charset="0"/>
                <a:cs typeface="2  Koodak" panose="00000700000000000000" pitchFamily="2" charset="-78"/>
              </a:rPr>
              <a:t>در متن زیر چند غلط املایی مشاهده می شود؟ « مرد فقیه مسئله را باز گفت و سپس از جای برخواست و دوست بیمار را ترک کرد؛ هنوز چند قدمی دور نشده بود که شیون از خانه بیمار برخاست. بیمار آرام دیده از جهان فروبست. او دانشمند بلند آوازه ایرانی ، ابوریحان بیرونی در قرن پنجم هجری است.»</a:t>
            </a:r>
            <a:r>
              <a:rPr lang="en-US" sz="2400" b="1" dirty="0">
                <a:effectLst/>
                <a:latin typeface="Adobe Arabic" panose="02040503050201020203" pitchFamily="18" charset="-78"/>
                <a:ea typeface="Calibri" panose="020F0502020204030204" pitchFamily="34" charset="0"/>
                <a:cs typeface="2  Koodak" panose="00000700000000000000" pitchFamily="2" charset="-78"/>
              </a:rPr>
              <a:t/>
            </a:r>
            <a:br>
              <a:rPr lang="en-US" sz="2400" b="1" dirty="0">
                <a:effectLst/>
                <a:latin typeface="Adobe Arabic" panose="02040503050201020203" pitchFamily="18" charset="-78"/>
                <a:ea typeface="Calibri" panose="020F0502020204030204" pitchFamily="34" charset="0"/>
                <a:cs typeface="2  Koodak" panose="00000700000000000000" pitchFamily="2" charset="-78"/>
              </a:rPr>
            </a:br>
            <a:r>
              <a:rPr lang="fa-IR" sz="2400" b="1" dirty="0">
                <a:effectLst/>
                <a:latin typeface="Adobe Arabic" panose="02040503050201020203" pitchFamily="18" charset="-78"/>
                <a:ea typeface="Calibri" panose="020F0502020204030204" pitchFamily="34" charset="0"/>
                <a:cs typeface="2  Koodak" panose="00000700000000000000" pitchFamily="2" charset="-78"/>
              </a:rPr>
              <a:t>1</a:t>
            </a:r>
            <a:r>
              <a:rPr lang="fa-IR" sz="2400" dirty="0">
                <a:effectLst/>
                <a:latin typeface="Adobe Arabic" panose="02040503050201020203" pitchFamily="18" charset="-78"/>
                <a:ea typeface="Calibri" panose="020F0502020204030204" pitchFamily="34" charset="0"/>
                <a:cs typeface="2  Koodak" panose="00000700000000000000" pitchFamily="2" charset="-78"/>
              </a:rPr>
              <a:t>) غلطی ندارد                             2) یک                                    3) دو                          4) سه</a:t>
            </a:r>
            <a:r>
              <a:rPr lang="en-US" sz="2400" dirty="0">
                <a:effectLst/>
                <a:latin typeface="Adobe Arabic" panose="02040503050201020203" pitchFamily="18" charset="-78"/>
                <a:ea typeface="Calibri" panose="020F0502020204030204" pitchFamily="34" charset="0"/>
                <a:cs typeface="2  Koodak" panose="00000700000000000000" pitchFamily="2" charset="-78"/>
              </a:rPr>
              <a:t/>
            </a:r>
            <a:br>
              <a:rPr lang="en-US" sz="2400" dirty="0">
                <a:effectLst/>
                <a:latin typeface="Adobe Arabic" panose="02040503050201020203" pitchFamily="18" charset="-78"/>
                <a:ea typeface="Calibri" panose="020F0502020204030204" pitchFamily="34" charset="0"/>
                <a:cs typeface="2  Koodak" panose="00000700000000000000" pitchFamily="2" charset="-78"/>
              </a:rPr>
            </a:br>
            <a:r>
              <a:rPr lang="fa-IR" sz="240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2  Koodak" panose="00000700000000000000" pitchFamily="2" charset="-78"/>
              </a:rPr>
              <a:t>پ</a:t>
            </a:r>
            <a:r>
              <a:rPr lang="fa-IR" sz="2400" dirty="0">
                <a:solidFill>
                  <a:srgbClr val="FF0000"/>
                </a:solidFill>
                <a:latin typeface="Adobe Arabic" panose="02040503050201020203" pitchFamily="18" charset="-78"/>
                <a:cs typeface="2  Koodak" panose="00000700000000000000" pitchFamily="2" charset="-78"/>
              </a:rPr>
              <a:t>اسخ: برخواست غلط / درست برخاست / جواب گزینه 2 </a:t>
            </a:r>
          </a:p>
        </p:txBody>
      </p:sp>
    </p:spTree>
    <p:extLst>
      <p:ext uri="{BB962C8B-B14F-4D97-AF65-F5344CB8AC3E}">
        <p14:creationId xmlns:p14="http://schemas.microsoft.com/office/powerpoint/2010/main" val="39069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1FEE877-B0FC-4758-ACBF-BC0CB36AB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1" y="0"/>
            <a:ext cx="12099235" cy="6858000"/>
          </a:xfrm>
          <a:prstGeom prst="rect">
            <a:avLst/>
          </a:prstGeom>
        </p:spPr>
      </p:pic>
    </p:spTree>
    <p:extLst>
      <p:ext uri="{BB962C8B-B14F-4D97-AF65-F5344CB8AC3E}">
        <p14:creationId xmlns:p14="http://schemas.microsoft.com/office/powerpoint/2010/main" val="36264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ED35649F-9500-44DA-AB98-B9AB762CB538}"/>
              </a:ext>
            </a:extLst>
          </p:cNvPr>
          <p:cNvSpPr txBox="1">
            <a:spLocks/>
          </p:cNvSpPr>
          <p:nvPr/>
        </p:nvSpPr>
        <p:spPr>
          <a:xfrm>
            <a:off x="2052320" y="2479040"/>
            <a:ext cx="8087360" cy="1280159"/>
          </a:xfrm>
          <a:prstGeom prst="rect">
            <a:avLst/>
          </a:prstGeom>
          <a:solidFill>
            <a:schemeClr val="accent1">
              <a:lumMod val="20000"/>
              <a:lumOff val="80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r"/>
            <a:r>
              <a:rPr lang="fa-IR" dirty="0">
                <a:solidFill>
                  <a:srgbClr val="FF0000"/>
                </a:solidFill>
                <a:latin typeface="Adobe Arabic" panose="02040503050201020203" pitchFamily="18" charset="-78"/>
                <a:cs typeface="2  Koodak" panose="00000700000000000000" pitchFamily="2" charset="-78"/>
              </a:rPr>
              <a:t>لحن درس </a:t>
            </a:r>
            <a:r>
              <a:rPr lang="fa-IR" dirty="0">
                <a:solidFill>
                  <a:schemeClr val="tx2"/>
                </a:solidFill>
                <a:latin typeface="Adobe Arabic" panose="02040503050201020203" pitchFamily="18" charset="-78"/>
                <a:cs typeface="2  Koodak" panose="00000700000000000000" pitchFamily="2" charset="-78"/>
              </a:rPr>
              <a:t>: درس با حالت روایی آغاز می شود با توصیف ادامه می یابد و با گفت گو به </a:t>
            </a:r>
            <a:r>
              <a:rPr lang="fa-IR" sz="36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Koodak" panose="00000700000000000000" pitchFamily="2" charset="-78"/>
              </a:rPr>
              <a:t>پایان می رسد. </a:t>
            </a:r>
            <a:r>
              <a:rPr lang="fa-IR" dirty="0">
                <a:solidFill>
                  <a:schemeClr val="tx2"/>
                </a:solidFill>
                <a:latin typeface="Adobe Arabic" panose="02040503050201020203" pitchFamily="18" charset="-78"/>
                <a:cs typeface="2  Koodak" panose="00000700000000000000" pitchFamily="2" charset="-78"/>
              </a:rPr>
              <a:t> </a:t>
            </a:r>
            <a:endParaRPr lang="en-US" dirty="0">
              <a:solidFill>
                <a:schemeClr val="tx2"/>
              </a:solidFill>
              <a:latin typeface="Adobe Arabic" panose="02040503050201020203" pitchFamily="18" charset="-78"/>
              <a:cs typeface="2  Koodak" panose="00000700000000000000" pitchFamily="2" charset="-78"/>
            </a:endParaRPr>
          </a:p>
        </p:txBody>
      </p:sp>
      <p:sp>
        <p:nvSpPr>
          <p:cNvPr id="6" name="Title 1">
            <a:extLst>
              <a:ext uri="{FF2B5EF4-FFF2-40B4-BE49-F238E27FC236}">
                <a16:creationId xmlns:a16="http://schemas.microsoft.com/office/drawing/2014/main" xmlns="" id="{F9CCA45F-156D-4063-925B-2FCA04193261}"/>
              </a:ext>
            </a:extLst>
          </p:cNvPr>
          <p:cNvSpPr>
            <a:spLocks noGrp="1"/>
          </p:cNvSpPr>
          <p:nvPr>
            <p:ph type="title"/>
          </p:nvPr>
        </p:nvSpPr>
        <p:spPr>
          <a:xfrm>
            <a:off x="3889513" y="649357"/>
            <a:ext cx="4366591" cy="805069"/>
          </a:xfr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fa-IR" sz="2400" dirty="0">
                <a:cs typeface="2  Titr" panose="00000700000000000000" pitchFamily="2" charset="-78"/>
              </a:rPr>
              <a:t>موضوع دو : لحن  درس</a:t>
            </a:r>
            <a:br>
              <a:rPr lang="fa-IR" sz="2400" dirty="0">
                <a:cs typeface="2  Titr" panose="00000700000000000000" pitchFamily="2" charset="-78"/>
              </a:rPr>
            </a:br>
            <a:endParaRPr lang="en-US" sz="2400" dirty="0">
              <a:cs typeface="2  Titr" panose="00000700000000000000" pitchFamily="2" charset="-78"/>
            </a:endParaRPr>
          </a:p>
        </p:txBody>
      </p:sp>
    </p:spTree>
    <p:extLst>
      <p:ext uri="{BB962C8B-B14F-4D97-AF65-F5344CB8AC3E}">
        <p14:creationId xmlns:p14="http://schemas.microsoft.com/office/powerpoint/2010/main" val="149197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222BD490-213A-4C24-848C-4A6301EF3C6B}"/>
              </a:ext>
            </a:extLst>
          </p:cNvPr>
          <p:cNvSpPr txBox="1">
            <a:spLocks/>
          </p:cNvSpPr>
          <p:nvPr/>
        </p:nvSpPr>
        <p:spPr>
          <a:xfrm>
            <a:off x="1666240" y="2946400"/>
            <a:ext cx="9387840" cy="1584960"/>
          </a:xfrm>
          <a:prstGeom prst="rect">
            <a:avLst/>
          </a:prstGeom>
          <a:solidFill>
            <a:srgbClr val="00FF99"/>
          </a:solidFill>
          <a:effectLst>
            <a:glow rad="228600">
              <a:schemeClr val="accent1">
                <a:satMod val="175000"/>
                <a:alpha val="40000"/>
              </a:schemeClr>
            </a:glow>
            <a:softEdge rad="31750"/>
          </a:effectLst>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r"/>
            <a:r>
              <a:rPr lang="fa-IR" sz="2400" b="1" dirty="0">
                <a:latin typeface="Adobe Arabic" panose="02040503050201020203" pitchFamily="18" charset="-78"/>
                <a:cs typeface="2  Nazanin" panose="00000400000000000000" pitchFamily="2" charset="-78"/>
              </a:rPr>
              <a:t>آشنایی با سرگذشت بزرگان عرصۀ فرهنگ و علم و درک شیرینی علم و دانش تا انسان از مشکلات راه علم مأیوس نشود و با گام های استوار ، امیدوار در این راه بیش رود . داشتن هدف در راه دانش  مهم است و باعث می شود علم آموزی برای انسان شیرین باشد. دین اسلام و بزرگان ما هم همواره بر علم آموزی تآکید داشته اند.  </a:t>
            </a:r>
            <a:endParaRPr lang="en-US" sz="2400" b="1" dirty="0">
              <a:latin typeface="Adobe Arabic" panose="02040503050201020203" pitchFamily="18" charset="-78"/>
              <a:cs typeface="2  Nazanin" panose="00000400000000000000" pitchFamily="2" charset="-78"/>
            </a:endParaRPr>
          </a:p>
        </p:txBody>
      </p:sp>
      <p:sp>
        <p:nvSpPr>
          <p:cNvPr id="6" name="Title 1">
            <a:extLst>
              <a:ext uri="{FF2B5EF4-FFF2-40B4-BE49-F238E27FC236}">
                <a16:creationId xmlns:a16="http://schemas.microsoft.com/office/drawing/2014/main" xmlns="" id="{6FD7EE80-6C59-4A8A-9F34-43F25CD8D128}"/>
              </a:ext>
            </a:extLst>
          </p:cNvPr>
          <p:cNvSpPr>
            <a:spLocks noGrp="1"/>
          </p:cNvSpPr>
          <p:nvPr>
            <p:ph type="title"/>
          </p:nvPr>
        </p:nvSpPr>
        <p:spPr>
          <a:xfrm>
            <a:off x="3869634" y="1255423"/>
            <a:ext cx="4452731" cy="980660"/>
          </a:xfr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fa-IR" sz="2400" dirty="0">
                <a:cs typeface="2  Titr" panose="00000700000000000000" pitchFamily="2" charset="-78"/>
              </a:rPr>
              <a:t>موضوع سه:  </a:t>
            </a:r>
            <a:r>
              <a:rPr lang="fa-IR" sz="2400" dirty="0">
                <a:latin typeface="Adobe Arabic" panose="02040503050201020203" pitchFamily="18" charset="-78"/>
                <a:cs typeface="2  Titr" panose="00000700000000000000" pitchFamily="2" charset="-78"/>
              </a:rPr>
              <a:t>پ</a:t>
            </a:r>
            <a:r>
              <a:rPr lang="fa-IR" sz="2400" dirty="0">
                <a:cs typeface="2  Titr" panose="00000700000000000000" pitchFamily="2" charset="-78"/>
              </a:rPr>
              <a:t>یام درس</a:t>
            </a:r>
            <a:br>
              <a:rPr lang="fa-IR" sz="2400" dirty="0">
                <a:cs typeface="2  Titr" panose="00000700000000000000" pitchFamily="2" charset="-78"/>
              </a:rPr>
            </a:br>
            <a:r>
              <a:rPr lang="fa-IR" sz="2400" dirty="0">
                <a:cs typeface="2  Titr" panose="00000700000000000000" pitchFamily="2" charset="-78"/>
              </a:rPr>
              <a:t> </a:t>
            </a:r>
            <a:endParaRPr lang="en-US" sz="2400" dirty="0">
              <a:cs typeface="2  Titr" panose="00000700000000000000" pitchFamily="2" charset="-78"/>
            </a:endParaRPr>
          </a:p>
        </p:txBody>
      </p:sp>
    </p:spTree>
    <p:extLst>
      <p:ext uri="{BB962C8B-B14F-4D97-AF65-F5344CB8AC3E}">
        <p14:creationId xmlns:p14="http://schemas.microsoft.com/office/powerpoint/2010/main" val="100902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BD98126-25B1-4AEB-BE4C-34F4EF2A4256}"/>
              </a:ext>
            </a:extLst>
          </p:cNvPr>
          <p:cNvSpPr/>
          <p:nvPr/>
        </p:nvSpPr>
        <p:spPr>
          <a:xfrm>
            <a:off x="1727200" y="1589028"/>
            <a:ext cx="8798560" cy="3416320"/>
          </a:xfrm>
          <a:prstGeom prst="rect">
            <a:avLst/>
          </a:prstGeom>
          <a:solidFill>
            <a:schemeClr val="accent6">
              <a:lumMod val="20000"/>
              <a:lumOff val="80000"/>
            </a:schemeClr>
          </a:solidFill>
          <a:ln w="76200">
            <a:solidFill>
              <a:srgbClr val="FFFF00"/>
            </a:solidFill>
          </a:ln>
          <a:effectLst>
            <a:glow rad="228600">
              <a:schemeClr val="accent5">
                <a:satMod val="175000"/>
                <a:alpha val="40000"/>
              </a:schemeClr>
            </a:glow>
          </a:effectLst>
        </p:spPr>
        <p:txBody>
          <a:bodyPr wrap="square">
            <a:spAutoFit/>
          </a:bodyPr>
          <a:lstStyle/>
          <a:p>
            <a:pPr algn="r"/>
            <a:endPar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a:p>
            <a:pPr algn="r"/>
            <a:endPar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a:p>
            <a:pPr algn="r"/>
            <a:endPar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a:p>
            <a:pPr algn="r"/>
            <a:endPar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a:p>
            <a:pPr algn="r"/>
            <a:endPar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a:p>
            <a:pPr algn="r"/>
            <a:r>
              <a:rPr lang="fa-IR" sz="240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t>معنی بیت: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rPr>
              <a:t>اگر می خواهی نامت جاودانه و ماندگار باشد، نام نیک بزرگان را ضایع مکن. نسبت به آن ها ناسپاسی نکن </a:t>
            </a:r>
          </a:p>
          <a:p>
            <a:pPr algn="r"/>
            <a:endPar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endParaRPr>
          </a:p>
          <a:p>
            <a:pPr algn="r"/>
            <a:r>
              <a:rPr lang="fa-IR" sz="2400" b="1" dirty="0">
                <a:solidFill>
                  <a:srgbClr val="FF0000"/>
                </a:solidFill>
                <a:latin typeface="Adobe Arabic" panose="02040503050201020203" pitchFamily="18" charset="-78"/>
                <a:cs typeface="2  Esfehan" panose="00000700000000000000" pitchFamily="2" charset="-78"/>
              </a:rPr>
              <a:t>دانش ادبی </a:t>
            </a:r>
            <a:r>
              <a:rPr lang="fa-IR" sz="2400" dirty="0">
                <a:solidFill>
                  <a:srgbClr val="FF0000"/>
                </a:solidFill>
                <a:latin typeface="Adobe Arabic" panose="02040503050201020203" pitchFamily="18" charset="-78"/>
                <a:cs typeface="2  Esfehan" panose="00000700000000000000" pitchFamily="2" charset="-78"/>
              </a:rPr>
              <a:t>: </a:t>
            </a:r>
            <a:r>
              <a:rPr lang="fa-IR" sz="2400" dirty="0">
                <a:latin typeface="Adobe Arabic" panose="02040503050201020203" pitchFamily="18" charset="-78"/>
                <a:cs typeface="2  Esfehan" panose="00000700000000000000" pitchFamily="2" charset="-78"/>
              </a:rPr>
              <a:t>تکرار</a:t>
            </a:r>
            <a:endParaRPr lang="en-US"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Esfehan" panose="00000700000000000000" pitchFamily="2" charset="-78"/>
            </a:endParaRPr>
          </a:p>
        </p:txBody>
      </p:sp>
      <p:pic>
        <p:nvPicPr>
          <p:cNvPr id="2" name="Picture 1">
            <a:extLst>
              <a:ext uri="{FF2B5EF4-FFF2-40B4-BE49-F238E27FC236}">
                <a16:creationId xmlns:a16="http://schemas.microsoft.com/office/drawing/2014/main" xmlns="" id="{0ACFD576-9B8E-4762-B0E3-C6DC69DC65BB}"/>
              </a:ext>
            </a:extLst>
          </p:cNvPr>
          <p:cNvPicPr>
            <a:picLocks noChangeAspect="1"/>
          </p:cNvPicPr>
          <p:nvPr/>
        </p:nvPicPr>
        <p:blipFill>
          <a:blip r:embed="rId2"/>
          <a:stretch>
            <a:fillRect/>
          </a:stretch>
        </p:blipFill>
        <p:spPr>
          <a:xfrm>
            <a:off x="3392556" y="1893828"/>
            <a:ext cx="5406887" cy="1021650"/>
          </a:xfrm>
          <a:prstGeom prst="rect">
            <a:avLst/>
          </a:prstGeom>
          <a:solidFill>
            <a:srgbClr val="FFFFFF">
              <a:shade val="85000"/>
            </a:srgbClr>
          </a:solidFill>
          <a:ln w="88900" cap="sq">
            <a:solidFill>
              <a:srgbClr val="00FF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1">
            <a:extLst>
              <a:ext uri="{FF2B5EF4-FFF2-40B4-BE49-F238E27FC236}">
                <a16:creationId xmlns:a16="http://schemas.microsoft.com/office/drawing/2014/main" xmlns="" id="{80DE2081-8178-44E1-BE78-DEB08576FE4C}"/>
              </a:ext>
            </a:extLst>
          </p:cNvPr>
          <p:cNvSpPr>
            <a:spLocks noGrp="1"/>
          </p:cNvSpPr>
          <p:nvPr>
            <p:ph type="title"/>
          </p:nvPr>
        </p:nvSpPr>
        <p:spPr>
          <a:xfrm>
            <a:off x="3051728" y="544590"/>
            <a:ext cx="6417392" cy="594692"/>
          </a:xfr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fa-IR" sz="2400" dirty="0">
                <a:cs typeface="2  Titr" panose="00000700000000000000" pitchFamily="2" charset="-78"/>
              </a:rPr>
              <a:t>موضوع چهار: </a:t>
            </a:r>
            <a:r>
              <a:rPr lang="fa-IR" sz="2400" dirty="0">
                <a:latin typeface="Adobe Arabic" panose="02040503050201020203" pitchFamily="18" charset="-78"/>
                <a:cs typeface="2  Titr" panose="00000700000000000000" pitchFamily="2" charset="-78"/>
              </a:rPr>
              <a:t>بررسی </a:t>
            </a:r>
            <a:r>
              <a:rPr lang="fa-IR" sz="2400" dirty="0">
                <a:cs typeface="2  Titr" panose="00000700000000000000" pitchFamily="2" charset="-78"/>
              </a:rPr>
              <a:t>بیت فصل 4 نام ها و یادها  </a:t>
            </a:r>
            <a:endParaRPr lang="en-US" sz="2400" dirty="0">
              <a:cs typeface="2  Titr" panose="00000700000000000000" pitchFamily="2" charset="-78"/>
            </a:endParaRPr>
          </a:p>
        </p:txBody>
      </p:sp>
    </p:spTree>
    <p:extLst>
      <p:ext uri="{BB962C8B-B14F-4D97-AF65-F5344CB8AC3E}">
        <p14:creationId xmlns:p14="http://schemas.microsoft.com/office/powerpoint/2010/main" val="6115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سعدی شیرازی؛شاعر بی همتا در غزل عاشقانه، مثنوی اخلاقی و نثر فنی ...">
            <a:extLst>
              <a:ext uri="{FF2B5EF4-FFF2-40B4-BE49-F238E27FC236}">
                <a16:creationId xmlns:a16="http://schemas.microsoft.com/office/drawing/2014/main" xmlns="" id="{818B15FE-BF13-4229-91EC-5FEB20CF2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281" y="4214190"/>
            <a:ext cx="3154015" cy="2300569"/>
          </a:xfrm>
          <a:prstGeom prst="round2DiagRect">
            <a:avLst>
              <a:gd name="adj1" fmla="val 16667"/>
              <a:gd name="adj2" fmla="val 0"/>
            </a:avLst>
          </a:prstGeom>
          <a:ln w="88900" cap="sq">
            <a:solidFill>
              <a:srgbClr val="00FF99"/>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 Box 4">
            <a:extLst>
              <a:ext uri="{FF2B5EF4-FFF2-40B4-BE49-F238E27FC236}">
                <a16:creationId xmlns:a16="http://schemas.microsoft.com/office/drawing/2014/main" xmlns="" id="{08CD57D8-4E98-4FFC-A527-F843F552361B}"/>
              </a:ext>
            </a:extLst>
          </p:cNvPr>
          <p:cNvSpPr txBox="1">
            <a:spLocks noChangeArrowheads="1"/>
          </p:cNvSpPr>
          <p:nvPr/>
        </p:nvSpPr>
        <p:spPr bwMode="auto">
          <a:xfrm>
            <a:off x="5459286" y="2228671"/>
            <a:ext cx="6407594" cy="2400657"/>
          </a:xfrm>
          <a:prstGeom prst="rect">
            <a:avLst/>
          </a:prstGeom>
          <a:blipFill>
            <a:blip r:embed="rId3"/>
            <a:tile tx="0" ty="0" sx="100000" sy="100000" flip="none" algn="tl"/>
          </a:blipFill>
          <a:ln w="76200">
            <a:solidFill>
              <a:srgbClr val="00FF99"/>
            </a:solid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r" rtl="1">
              <a:spcBef>
                <a:spcPct val="50000"/>
              </a:spcBef>
              <a:defRPr/>
            </a:pPr>
            <a:r>
              <a:rPr lang="fa-IR" sz="2000" i="1"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بوستان سعدی</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یا </a:t>
            </a:r>
            <a:r>
              <a:rPr lang="fa-IR" sz="2000" i="1"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سعدی‌نامه</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نخستین اثر </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hlinkClick r:id="rId4" tooltip="سعدی"/>
              </a:rPr>
              <a:t>سعدی</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است، در مضامین حکمی و اخلاقی که در سال ۶۵۵ ه . ق پایان یافته‌است. </a:t>
            </a:r>
          </a:p>
          <a:p>
            <a:pPr algn="r" rtl="1">
              <a:spcBef>
                <a:spcPct val="50000"/>
              </a:spcBef>
              <a:defRPr/>
            </a:pP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سعدی این اثر را زمانی که در سفر بوده است، سروده و هنگام بازگشت به </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hlinkClick r:id="rId5" tooltip="شیراز"/>
              </a:rPr>
              <a:t>شیراز</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آن را به دوستانش عرضه کرده است.</a:t>
            </a:r>
          </a:p>
          <a:p>
            <a:pPr algn="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ده باب است:</a:t>
            </a:r>
          </a:p>
          <a:p>
            <a:pPr algn="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hlinkClick r:id="rId6" tooltip="عدل"/>
              </a:rPr>
              <a:t>  عدل</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hlinkClick r:id="rId7" tooltip="احسان"/>
              </a:rPr>
              <a:t>احسان</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hlinkClick r:id="rId8" tooltip="عشق (ادبیات عرفانی کهن) (صفحه وجود ندارد)"/>
              </a:rPr>
              <a:t>عشق</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hlinkClick r:id="rId9" tooltip="تواضع (صفحه وجود ندارد)"/>
              </a:rPr>
              <a:t>تواضع</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 </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hlinkClick r:id="rId10" tooltip="رضا"/>
              </a:rPr>
              <a:t>رضا</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 </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hlinkClick r:id="rId11" tooltip="ذکر"/>
              </a:rPr>
              <a:t>ذکر</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 </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hlinkClick r:id="rId12" tooltip="تربیت"/>
              </a:rPr>
              <a:t>تربیت</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 </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hlinkClick r:id="rId13" tooltip="شکر"/>
              </a:rPr>
              <a:t>شکر</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rPr>
              <a:t>، </a:t>
            </a: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hlinkClick r:id="rId14" tooltip="توبه"/>
              </a:rPr>
              <a:t>توبه</a:t>
            </a:r>
            <a:endPar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endParaRPr>
          </a:p>
          <a:p>
            <a:pPr algn="r"/>
            <a:r>
              <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hlinkClick r:id="rId15" tooltip="مناجات"/>
              </a:rPr>
              <a:t>مناجات</a:t>
            </a:r>
            <a:endParaRPr lang="fa-IR" sz="2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cs typeface="2  Nazanin" panose="00000400000000000000" pitchFamily="2" charset="-78"/>
            </a:endParaRPr>
          </a:p>
        </p:txBody>
      </p:sp>
      <p:pic>
        <p:nvPicPr>
          <p:cNvPr id="5" name="Picture 2" descr="http://amirr66amirr66.persiangig.com/bs1.JPG">
            <a:extLst>
              <a:ext uri="{FF2B5EF4-FFF2-40B4-BE49-F238E27FC236}">
                <a16:creationId xmlns:a16="http://schemas.microsoft.com/office/drawing/2014/main" xmlns="" id="{8635F5B9-B32F-4057-A681-98A314B9383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30086" y="901149"/>
            <a:ext cx="3514192" cy="296604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565D9C7B-CEF6-4F0F-8349-874C603C2242}"/>
              </a:ext>
            </a:extLst>
          </p:cNvPr>
          <p:cNvSpPr>
            <a:spLocks noGrp="1"/>
          </p:cNvSpPr>
          <p:nvPr>
            <p:ph type="title"/>
          </p:nvPr>
        </p:nvSpPr>
        <p:spPr>
          <a:xfrm>
            <a:off x="5459286" y="1020417"/>
            <a:ext cx="5899594" cy="914400"/>
          </a:xfr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fa-IR" sz="2400" dirty="0">
                <a:solidFill>
                  <a:srgbClr val="002060"/>
                </a:solidFill>
                <a:cs typeface="2  Titr" panose="00000700000000000000" pitchFamily="2" charset="-78"/>
              </a:rPr>
              <a:t>موضوع</a:t>
            </a:r>
            <a:r>
              <a:rPr lang="fa-IR" sz="2400" b="1" cap="all" dirty="0">
                <a:ln w="9000" cmpd="sng">
                  <a:solidFill>
                    <a:srgbClr val="990099"/>
                  </a:solidFill>
                  <a:prstDash val="solid"/>
                </a:ln>
                <a:solidFill>
                  <a:srgbClr val="002060"/>
                </a:solidFill>
                <a:effectLst>
                  <a:reflection blurRad="12700" stA="28000" endPos="45000" dist="1000" dir="5400000" sy="-100000" algn="bl" rotWithShape="0"/>
                </a:effectLst>
                <a:cs typeface="2  Titr" panose="00000700000000000000" pitchFamily="2" charset="-78"/>
              </a:rPr>
              <a:t> </a:t>
            </a:r>
            <a:r>
              <a:rPr lang="fa-IR" sz="2400" dirty="0">
                <a:ln w="0"/>
                <a:solidFill>
                  <a:srgbClr val="002060"/>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پ</a:t>
            </a:r>
            <a:r>
              <a:rPr lang="fa-IR" sz="2400" dirty="0">
                <a:solidFill>
                  <a:srgbClr val="002060"/>
                </a:solidFill>
                <a:cs typeface="2  Titr" panose="00000700000000000000" pitchFamily="2" charset="-78"/>
              </a:rPr>
              <a:t>نج: معرفی </a:t>
            </a:r>
            <a:r>
              <a:rPr lang="fa-IR" sz="2400" dirty="0">
                <a:solidFill>
                  <a:srgbClr val="002060"/>
                </a:solidFill>
                <a:latin typeface="Adobe Arabic" panose="02040503050201020203" pitchFamily="18" charset="-78"/>
                <a:cs typeface="2  Titr" panose="00000700000000000000" pitchFamily="2" charset="-78"/>
              </a:rPr>
              <a:t>بوستان سعدی</a:t>
            </a:r>
            <a:br>
              <a:rPr lang="fa-IR" sz="2400" dirty="0">
                <a:solidFill>
                  <a:srgbClr val="002060"/>
                </a:solidFill>
                <a:latin typeface="Adobe Arabic" panose="02040503050201020203" pitchFamily="18" charset="-78"/>
                <a:cs typeface="2  Titr" panose="00000700000000000000" pitchFamily="2" charset="-78"/>
              </a:rPr>
            </a:br>
            <a:r>
              <a:rPr lang="fa-IR" sz="2400" dirty="0">
                <a:solidFill>
                  <a:srgbClr val="002060"/>
                </a:solidFill>
                <a:latin typeface="Adobe Arabic" panose="02040503050201020203" pitchFamily="18" charset="-78"/>
                <a:cs typeface="2  Titr" panose="00000700000000000000" pitchFamily="2" charset="-78"/>
              </a:rPr>
              <a:t> </a:t>
            </a:r>
            <a:endParaRPr lang="en-US" sz="2400" dirty="0">
              <a:solidFill>
                <a:srgbClr val="002060"/>
              </a:solidFill>
              <a:cs typeface="2  Titr" panose="00000700000000000000" pitchFamily="2" charset="-78"/>
            </a:endParaRPr>
          </a:p>
        </p:txBody>
      </p:sp>
    </p:spTree>
    <p:extLst>
      <p:ext uri="{BB962C8B-B14F-4D97-AF65-F5344CB8AC3E}">
        <p14:creationId xmlns:p14="http://schemas.microsoft.com/office/powerpoint/2010/main" val="16854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7E2862-2E4A-477C-82DB-4C53042763FB}"/>
              </a:ext>
            </a:extLst>
          </p:cNvPr>
          <p:cNvSpPr>
            <a:spLocks noGrp="1"/>
          </p:cNvSpPr>
          <p:nvPr>
            <p:ph type="title"/>
          </p:nvPr>
        </p:nvSpPr>
        <p:spPr>
          <a:xfrm>
            <a:off x="1530625" y="4306956"/>
            <a:ext cx="9462495" cy="2067339"/>
          </a:xfrm>
          <a:solidFill>
            <a:schemeClr val="bg2"/>
          </a:solidFill>
          <a:ln w="76200">
            <a:solidFill>
              <a:srgbClr val="7030A0"/>
            </a:solidFill>
          </a:ln>
          <a:effectLst>
            <a:glow rad="228600">
              <a:schemeClr val="accent5">
                <a:satMod val="175000"/>
                <a:alpha val="40000"/>
              </a:schemeClr>
            </a:glow>
          </a:effectLst>
        </p:spPr>
        <p:txBody>
          <a:bodyPr>
            <a:normAutofit/>
          </a:bodyPr>
          <a:lstStyle/>
          <a:p>
            <a:pPr algn="r"/>
            <a:r>
              <a:rPr lang="fa-IR" sz="2800" dirty="0">
                <a:solidFill>
                  <a:srgbClr val="FF0000"/>
                </a:solidFill>
                <a:latin typeface="Adobe Arabic" panose="02040503050201020203" pitchFamily="18" charset="-78"/>
                <a:cs typeface="2  Koodak" panose="00000700000000000000" pitchFamily="2" charset="-78"/>
              </a:rPr>
              <a:t>معنی واژه: </a:t>
            </a:r>
            <a:r>
              <a:rPr lang="fa-IR" sz="2800" dirty="0">
                <a:latin typeface="Adobe Arabic" panose="02040503050201020203" pitchFamily="18" charset="-78"/>
                <a:cs typeface="2  Koodak" panose="00000700000000000000" pitchFamily="2" charset="-78"/>
              </a:rPr>
              <a:t>لوح:لوحه، وسیله ای شبیه تخته که روی آن می نوشتند. / محضر: محل حضور،درگاه/مناظره: بحث و گفت گو برای شکست دادن طرف مقابل / طنین: آواز،صدا   </a:t>
            </a:r>
            <a:br>
              <a:rPr lang="fa-IR" sz="2800" dirty="0">
                <a:latin typeface="Adobe Arabic" panose="02040503050201020203" pitchFamily="18" charset="-78"/>
                <a:cs typeface="2  Koodak" panose="00000700000000000000" pitchFamily="2" charset="-78"/>
              </a:rPr>
            </a:br>
            <a:r>
              <a:rPr lang="fa-IR" sz="2800" dirty="0">
                <a:solidFill>
                  <a:srgbClr val="FF0000"/>
                </a:solidFill>
                <a:latin typeface="Adobe Arabic" panose="02040503050201020203" pitchFamily="18" charset="-78"/>
                <a:cs typeface="2  Koodak" panose="00000700000000000000" pitchFamily="2" charset="-78"/>
              </a:rPr>
              <a:t>دانش ادبی: </a:t>
            </a:r>
            <a:r>
              <a:rPr lang="fa-IR" sz="2800" dirty="0">
                <a:solidFill>
                  <a:schemeClr val="tx2"/>
                </a:solidFill>
                <a:latin typeface="Adobe Arabic" panose="02040503050201020203" pitchFamily="18" charset="-78"/>
                <a:cs typeface="2  Koodak" panose="00000700000000000000" pitchFamily="2" charset="-78"/>
              </a:rPr>
              <a:t>مراعات نظیر(مطالعه، تحقیق، بحث، مناظره)</a:t>
            </a:r>
            <a:br>
              <a:rPr lang="fa-IR" sz="2800" dirty="0">
                <a:solidFill>
                  <a:schemeClr val="tx2"/>
                </a:solidFill>
                <a:latin typeface="Adobe Arabic" panose="02040503050201020203" pitchFamily="18" charset="-78"/>
                <a:cs typeface="2  Koodak" panose="00000700000000000000" pitchFamily="2" charset="-78"/>
              </a:rPr>
            </a:br>
            <a:endParaRPr lang="en-US" sz="2800" dirty="0">
              <a:solidFill>
                <a:schemeClr val="tx2"/>
              </a:solidFill>
              <a:latin typeface="Adobe Arabic" panose="02040503050201020203" pitchFamily="18" charset="-78"/>
              <a:cs typeface="2  Koodak" panose="00000700000000000000" pitchFamily="2" charset="-78"/>
            </a:endParaRPr>
          </a:p>
        </p:txBody>
      </p:sp>
      <p:pic>
        <p:nvPicPr>
          <p:cNvPr id="4" name="Picture 3">
            <a:extLst>
              <a:ext uri="{FF2B5EF4-FFF2-40B4-BE49-F238E27FC236}">
                <a16:creationId xmlns:a16="http://schemas.microsoft.com/office/drawing/2014/main" xmlns="" id="{59AC028A-E2B7-4F10-9071-D330839F69FD}"/>
              </a:ext>
            </a:extLst>
          </p:cNvPr>
          <p:cNvPicPr>
            <a:picLocks noChangeAspect="1"/>
          </p:cNvPicPr>
          <p:nvPr/>
        </p:nvPicPr>
        <p:blipFill>
          <a:blip r:embed="rId2"/>
          <a:stretch>
            <a:fillRect/>
          </a:stretch>
        </p:blipFill>
        <p:spPr>
          <a:xfrm>
            <a:off x="2173355" y="989134"/>
            <a:ext cx="8203094" cy="2885279"/>
          </a:xfrm>
          <a:prstGeom prst="rect">
            <a:avLst/>
          </a:prstGeom>
          <a:effectLst>
            <a:glow rad="228600">
              <a:schemeClr val="accent1">
                <a:satMod val="175000"/>
                <a:alpha val="40000"/>
              </a:schemeClr>
            </a:glow>
          </a:effectLst>
        </p:spPr>
      </p:pic>
      <p:sp>
        <p:nvSpPr>
          <p:cNvPr id="5" name="Title 1">
            <a:extLst>
              <a:ext uri="{FF2B5EF4-FFF2-40B4-BE49-F238E27FC236}">
                <a16:creationId xmlns:a16="http://schemas.microsoft.com/office/drawing/2014/main" xmlns="" id="{1CD1CE3E-0A2B-415F-84EE-C0329388B4E7}"/>
              </a:ext>
            </a:extLst>
          </p:cNvPr>
          <p:cNvSpPr txBox="1">
            <a:spLocks/>
          </p:cNvSpPr>
          <p:nvPr/>
        </p:nvSpPr>
        <p:spPr>
          <a:xfrm>
            <a:off x="3730484" y="251410"/>
            <a:ext cx="5380383" cy="549965"/>
          </a:xfrm>
          <a:prstGeom prst="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solidFill>
                  <a:schemeClr val="tx2"/>
                </a:solidFill>
                <a:cs typeface="B Titr" panose="00000700000000000000" pitchFamily="2" charset="-78"/>
              </a:rPr>
              <a:t>موضوع</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B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B Titr" panose="00000700000000000000" pitchFamily="2" charset="-78"/>
              </a:rPr>
              <a:t>شش</a:t>
            </a:r>
            <a:r>
              <a:rPr lang="fa-IR" sz="2400" dirty="0">
                <a:solidFill>
                  <a:schemeClr val="tx2"/>
                </a:solidFill>
                <a:cs typeface="B Titr" panose="00000700000000000000" pitchFamily="2" charset="-78"/>
              </a:rPr>
              <a:t>: </a:t>
            </a:r>
            <a:r>
              <a:rPr lang="fa-IR" sz="2400" dirty="0">
                <a:solidFill>
                  <a:schemeClr val="tx2"/>
                </a:solidFill>
                <a:latin typeface="Adobe Arabic" panose="02040503050201020203" pitchFamily="18" charset="-78"/>
                <a:cs typeface="B Titr" panose="00000700000000000000" pitchFamily="2" charset="-78"/>
              </a:rPr>
              <a:t>بررسی </a:t>
            </a:r>
            <a:r>
              <a:rPr lang="fa-IR" sz="2400" dirty="0">
                <a:solidFill>
                  <a:schemeClr val="tx2"/>
                </a:solidFill>
                <a:cs typeface="B Titr" panose="00000700000000000000" pitchFamily="2" charset="-78"/>
              </a:rPr>
              <a:t>عبارت1</a:t>
            </a:r>
            <a:endParaRPr lang="en-US" sz="2400" dirty="0">
              <a:solidFill>
                <a:schemeClr val="tx2"/>
              </a:solidFill>
              <a:cs typeface="B Titr" panose="00000700000000000000" pitchFamily="2" charset="-78"/>
            </a:endParaRPr>
          </a:p>
        </p:txBody>
      </p:sp>
    </p:spTree>
    <p:extLst>
      <p:ext uri="{BB962C8B-B14F-4D97-AF65-F5344CB8AC3E}">
        <p14:creationId xmlns:p14="http://schemas.microsoft.com/office/powerpoint/2010/main" val="208966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7A0F30-668D-4A06-84AF-65CDA136193E}"/>
              </a:ext>
            </a:extLst>
          </p:cNvPr>
          <p:cNvSpPr>
            <a:spLocks noGrp="1"/>
          </p:cNvSpPr>
          <p:nvPr>
            <p:ph type="title"/>
          </p:nvPr>
        </p:nvSpPr>
        <p:spPr>
          <a:xfrm>
            <a:off x="2345633" y="4080792"/>
            <a:ext cx="8256105" cy="1538130"/>
          </a:xfrm>
          <a:solidFill>
            <a:schemeClr val="bg2"/>
          </a:solidFill>
          <a:ln w="76200">
            <a:solidFill>
              <a:srgbClr val="FF99FF"/>
            </a:solidFill>
          </a:ln>
        </p:spPr>
        <p:txBody>
          <a:bodyPr>
            <a:normAutofit/>
          </a:bodyPr>
          <a:lstStyle/>
          <a:p>
            <a:pPr algn="r"/>
            <a:r>
              <a:rPr lang="fa-IR" sz="2400" dirty="0">
                <a:solidFill>
                  <a:srgbClr val="FF0000"/>
                </a:solidFill>
                <a:latin typeface="Adobe Arabic" panose="02040503050201020203" pitchFamily="18" charset="-78"/>
                <a:cs typeface="2  Esfehan" panose="00000700000000000000" pitchFamily="2" charset="-78"/>
              </a:rPr>
              <a:t>معنی واژه:</a:t>
            </a:r>
            <a:r>
              <a:rPr lang="fa-IR" sz="2400" dirty="0">
                <a:solidFill>
                  <a:schemeClr val="tx2"/>
                </a:solidFill>
                <a:latin typeface="Adobe Arabic" panose="02040503050201020203" pitchFamily="18" charset="-78"/>
                <a:cs typeface="2  Esfehan" panose="00000700000000000000" pitchFamily="2" charset="-78"/>
              </a:rPr>
              <a:t>بار: میوه/ فروزان: تابان، درخشان  </a:t>
            </a:r>
            <a:r>
              <a:rPr lang="fa-IR" sz="2400" dirty="0">
                <a:latin typeface="Adobe Arabic" panose="02040503050201020203" pitchFamily="18" charset="-78"/>
                <a:cs typeface="2  Esfehan" panose="00000700000000000000" pitchFamily="2" charset="-78"/>
              </a:rPr>
              <a:t/>
            </a:r>
            <a:br>
              <a:rPr lang="fa-IR" sz="2400" dirty="0">
                <a:latin typeface="Adobe Arabic" panose="02040503050201020203" pitchFamily="18" charset="-78"/>
                <a:cs typeface="2  Esfehan" panose="00000700000000000000" pitchFamily="2" charset="-78"/>
              </a:rPr>
            </a:br>
            <a:r>
              <a:rPr lang="fa-IR" sz="2400" dirty="0">
                <a:solidFill>
                  <a:srgbClr val="FF0000"/>
                </a:solidFill>
                <a:latin typeface="Adobe Arabic" panose="02040503050201020203" pitchFamily="18" charset="-78"/>
                <a:cs typeface="2  Esfehan" panose="00000700000000000000" pitchFamily="2" charset="-78"/>
              </a:rPr>
              <a:t>دانش ادبی: </a:t>
            </a:r>
            <a:r>
              <a:rPr lang="fa-IR" sz="2400" dirty="0">
                <a:solidFill>
                  <a:schemeClr val="tx2"/>
                </a:solidFill>
                <a:latin typeface="Adobe Arabic" panose="02040503050201020203" pitchFamily="18" charset="-78"/>
                <a:cs typeface="2  Esfehan" panose="00000700000000000000" pitchFamily="2" charset="-78"/>
              </a:rPr>
              <a:t>درخت وجود: (اضافۀتشبیهی) / درخت و بار(تناسب) / به تشنه ای می مانست(تشبیه) </a:t>
            </a:r>
            <a:br>
              <a:rPr lang="fa-IR" sz="2400" dirty="0">
                <a:solidFill>
                  <a:schemeClr val="tx2"/>
                </a:solidFill>
                <a:latin typeface="Adobe Arabic" panose="02040503050201020203" pitchFamily="18" charset="-78"/>
                <a:cs typeface="2  Esfehan" panose="00000700000000000000" pitchFamily="2" charset="-78"/>
              </a:rPr>
            </a:br>
            <a:r>
              <a:rPr lang="fa-IR" sz="2400" dirty="0">
                <a:solidFill>
                  <a:schemeClr val="tx2"/>
                </a:solidFill>
                <a:latin typeface="Adobe Arabic" panose="02040503050201020203" pitchFamily="18" charset="-78"/>
                <a:cs typeface="2  Esfehan" panose="00000700000000000000" pitchFamily="2" charset="-78"/>
              </a:rPr>
              <a:t> </a:t>
            </a:r>
            <a:endParaRPr lang="en-US" sz="2400" dirty="0">
              <a:solidFill>
                <a:schemeClr val="tx2"/>
              </a:solidFill>
              <a:cs typeface="2  Esfehan" panose="00000700000000000000" pitchFamily="2" charset="-78"/>
            </a:endParaRPr>
          </a:p>
        </p:txBody>
      </p:sp>
      <p:pic>
        <p:nvPicPr>
          <p:cNvPr id="3" name="Picture 2">
            <a:extLst>
              <a:ext uri="{FF2B5EF4-FFF2-40B4-BE49-F238E27FC236}">
                <a16:creationId xmlns:a16="http://schemas.microsoft.com/office/drawing/2014/main" xmlns="" id="{9D55D80D-AD36-49E0-9B85-86A6CFC35EF6}"/>
              </a:ext>
            </a:extLst>
          </p:cNvPr>
          <p:cNvPicPr>
            <a:picLocks noChangeAspect="1"/>
          </p:cNvPicPr>
          <p:nvPr/>
        </p:nvPicPr>
        <p:blipFill>
          <a:blip r:embed="rId2"/>
          <a:stretch>
            <a:fillRect/>
          </a:stretch>
        </p:blipFill>
        <p:spPr>
          <a:xfrm>
            <a:off x="5159857" y="1519810"/>
            <a:ext cx="6563553" cy="2133600"/>
          </a:xfrm>
          <a:prstGeom prst="rect">
            <a:avLst/>
          </a:prstGeom>
          <a:effectLst>
            <a:glow rad="228600">
              <a:schemeClr val="accent5">
                <a:satMod val="175000"/>
                <a:alpha val="40000"/>
              </a:schemeClr>
            </a:glow>
          </a:effectLst>
        </p:spPr>
      </p:pic>
      <p:sp>
        <p:nvSpPr>
          <p:cNvPr id="4" name="Title 1">
            <a:extLst>
              <a:ext uri="{FF2B5EF4-FFF2-40B4-BE49-F238E27FC236}">
                <a16:creationId xmlns:a16="http://schemas.microsoft.com/office/drawing/2014/main" xmlns="" id="{B2C27F6E-15AE-41DE-B330-94A83156ECA9}"/>
              </a:ext>
            </a:extLst>
          </p:cNvPr>
          <p:cNvSpPr txBox="1">
            <a:spLocks/>
          </p:cNvSpPr>
          <p:nvPr/>
        </p:nvSpPr>
        <p:spPr>
          <a:xfrm>
            <a:off x="3856383" y="477078"/>
            <a:ext cx="4759187" cy="437322"/>
          </a:xfrm>
          <a:prstGeom prst="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pPr algn="ctr"/>
            <a:r>
              <a:rPr lang="fa-IR" sz="2400" dirty="0">
                <a:solidFill>
                  <a:schemeClr val="tx2"/>
                </a:solidFill>
                <a:cs typeface="2  Titr" panose="00000700000000000000" pitchFamily="2" charset="-78"/>
              </a:rPr>
              <a:t>موضوع</a:t>
            </a:r>
            <a:r>
              <a:rPr lang="fa-IR" sz="2400" b="1" cap="all" dirty="0">
                <a:ln w="9000" cmpd="sng">
                  <a:solidFill>
                    <a:srgbClr val="990099"/>
                  </a:solidFill>
                  <a:prstDash val="solid"/>
                </a:ln>
                <a:solidFill>
                  <a:schemeClr val="tx2"/>
                </a:solidFill>
                <a:effectLst>
                  <a:reflection blurRad="12700" stA="28000" endPos="45000" dist="1000" dir="5400000" sy="-100000" algn="bl" rotWithShape="0"/>
                </a:effectLst>
                <a:cs typeface="2  Titr" panose="00000700000000000000" pitchFamily="2" charset="-78"/>
              </a:rPr>
              <a:t> </a:t>
            </a:r>
            <a:r>
              <a:rPr lang="fa-IR" sz="2400" dirty="0">
                <a:ln w="0"/>
                <a:solidFill>
                  <a:schemeClr val="tx2"/>
                </a:solidFill>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هفت</a:t>
            </a:r>
            <a:r>
              <a:rPr lang="fa-IR" sz="2400" dirty="0">
                <a:solidFill>
                  <a:schemeClr val="tx2"/>
                </a:solidFill>
                <a:cs typeface="2  Titr" panose="00000700000000000000" pitchFamily="2" charset="-78"/>
              </a:rPr>
              <a:t>: </a:t>
            </a:r>
            <a:r>
              <a:rPr lang="fa-IR" sz="2400" dirty="0">
                <a:solidFill>
                  <a:schemeClr val="tx2"/>
                </a:solidFill>
                <a:latin typeface="Adobe Arabic" panose="02040503050201020203" pitchFamily="18" charset="-78"/>
                <a:cs typeface="2  Titr" panose="00000700000000000000" pitchFamily="2" charset="-78"/>
              </a:rPr>
              <a:t>بررسی </a:t>
            </a:r>
            <a:r>
              <a:rPr lang="fa-IR" sz="2400" dirty="0">
                <a:solidFill>
                  <a:schemeClr val="tx2"/>
                </a:solidFill>
                <a:cs typeface="2  Titr" panose="00000700000000000000" pitchFamily="2" charset="-78"/>
              </a:rPr>
              <a:t>عبارت2</a:t>
            </a:r>
            <a:endParaRPr lang="en-US" sz="2400" dirty="0">
              <a:solidFill>
                <a:schemeClr val="tx2"/>
              </a:solidFill>
              <a:cs typeface="2  Titr" panose="00000700000000000000" pitchFamily="2" charset="-78"/>
            </a:endParaRPr>
          </a:p>
        </p:txBody>
      </p:sp>
    </p:spTree>
    <p:extLst>
      <p:ext uri="{BB962C8B-B14F-4D97-AF65-F5344CB8AC3E}">
        <p14:creationId xmlns:p14="http://schemas.microsoft.com/office/powerpoint/2010/main" val="345650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flowers on blue (widescreen).potx" id="{828F1CAB-9298-4592-9282-F8DFCE9B5AAD}" vid="{F1565BE0-C58B-47E2-98D9-9569E7AA0A86}"/>
    </a:ext>
  </a:extLst>
</a:theme>
</file>

<file path=ppt/theme/theme2.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Purple flowers on blue (widescreen)</Template>
  <TotalTime>542</TotalTime>
  <Words>1145</Words>
  <Application>Microsoft Office PowerPoint</Application>
  <PresentationFormat>Widescreen</PresentationFormat>
  <Paragraphs>114</Paragraphs>
  <Slides>32</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_MRT_Khodkar</vt:lpstr>
      <vt:lpstr>2  Esfehan</vt:lpstr>
      <vt:lpstr>2  Koodak</vt:lpstr>
      <vt:lpstr>2  Lotus</vt:lpstr>
      <vt:lpstr>2  Nazanin</vt:lpstr>
      <vt:lpstr>2  Titr</vt:lpstr>
      <vt:lpstr>Adobe Arabic</vt:lpstr>
      <vt:lpstr>Arial</vt:lpstr>
      <vt:lpstr>B Lotus</vt:lpstr>
      <vt:lpstr>B Titr</vt:lpstr>
      <vt:lpstr>Bahnschrift Light Condensed</vt:lpstr>
      <vt:lpstr>Calibri</vt:lpstr>
      <vt:lpstr>Century Schoolbook</vt:lpstr>
      <vt:lpstr>Tahoma</vt:lpstr>
      <vt:lpstr>FLOWERS 16X9</vt:lpstr>
      <vt:lpstr>ادبیات نهم  درس نهم  : راز موفقیت </vt:lpstr>
      <vt:lpstr>PowerPoint Presentation</vt:lpstr>
      <vt:lpstr>PowerPoint Presentation</vt:lpstr>
      <vt:lpstr>موضوع دو : لحن  درس </vt:lpstr>
      <vt:lpstr>موضوع سه:  پیام درس  </vt:lpstr>
      <vt:lpstr>موضوع چهار: بررسی بیت فصل 4 نام ها و یادها  </vt:lpstr>
      <vt:lpstr>موضوع پنج: معرفی بوستان سعدی  </vt:lpstr>
      <vt:lpstr>معنی واژه: لوح:لوحه، وسیله ای شبیه تخته که روی آن می نوشتند. / محضر: محل حضور،درگاه/مناظره: بحث و گفت گو برای شکست دادن طرف مقابل / طنین: آواز،صدا    دانش ادبی: مراعات نظیر(مطالعه، تحقیق، بحث، مناظره) </vt:lpstr>
      <vt:lpstr>معنی واژه:بار: میوه/ فروزان: تابان، درخشان   دانش ادبی: درخت وجود: (اضافۀتشبیهی) / درخت و بار(تناسب) / به تشنه ای می مانست(تشبیه)   </vt:lpstr>
      <vt:lpstr>معنی واژه: فراست،  زیرکی   دانش ادبی: یک صدا نام او را بر زبان می راندند(کنایه)  </vt:lpstr>
      <vt:lpstr>معنی واژه:فام رنگ ، پسوندی برای رنگ / سیمگون: نقره گون    دانش ادبی: شهر توس در آرامش فرو رفته است( تشخیص) /آسمان، ستاره، ماه(مراعات نظیر)  ماه چون ظرفی سیمگون (تشبیه) </vt:lpstr>
      <vt:lpstr>موضوعده : بررسی عبارت5</vt:lpstr>
      <vt:lpstr>موضوع یازده: بررسی عبارت6</vt:lpstr>
      <vt:lpstr>موضوع دوازده: بررسی عبارت7</vt:lpstr>
      <vt:lpstr>موضوع سیزده: بررسی عبارت8</vt:lpstr>
      <vt:lpstr>موضوع چهارده: بررسی عبارت9</vt:lpstr>
      <vt:lpstr>حاسب: کمال الدین محمد حاسب از ریاضی دانان نامی و استاد خواجه نصیر استاد حمزه: دایی پدرش و آگاه به علم رجال و حدیث  </vt:lpstr>
      <vt:lpstr>موضوع شانزده: معرفی خواجه نصیر توسی </vt:lpstr>
      <vt:lpstr>PowerPoint Presentation</vt:lpstr>
      <vt:lpstr>PowerPoint Presentation</vt:lpstr>
      <vt:lpstr>PowerPoint Presentation</vt:lpstr>
      <vt:lpstr>PowerPoint Presentation</vt:lpstr>
      <vt:lpstr>قطره از ابر جدا شد و به دریا پیوست در دل ستاره باران نیمه شبهای روشن و مهربان تابستان ، بر جاده کهکشان تاخته ام در نمونه های بالا واژه های« شد، پیوست، تاخته ام» فعل هستند و زمان انجام این فعل ها ماضی هستند به فعل هایی که در زمان گذشته انجام شده اند، « گذشته یا ماضی » می گویند.  </vt:lpstr>
      <vt:lpstr>PowerPoint Presentation</vt:lpstr>
      <vt:lpstr>PowerPoint Presentation</vt:lpstr>
      <vt:lpstr>2. مانند نمونه جدول زیر را کامل کنید. </vt:lpstr>
      <vt:lpstr>1. در جملۀ« دختر خورشیدپرتوهای خود را در لابه لای علف ها می بافد» فعل جمله را به زمان« ماضی نقلی تبدیل کنید.  2. بیت هایی که با درس ارتباط معنایی دارد با علامت مثبت(+) مشخص کنید.  الف- می­کوش به هر ورق که خوانی آن دانش را تمام خوانی  ب- این جهان کوه است و فعل ما ندا / سوی ما آید نداها را صدا   ج- . این باد بهار دوستان است / یا بوی وصال دوستان است  د- چشم بینا هر که دارد در جهان در دل هر ذره بیند حق نهان  ه- اندک اندک به هم شود بسیار / دانه دانه است غله در انبار  3. هم خانواده و جمع کدام واژه ها را به ترتیب در متن زیر می بینید؟ « تمنا کرد که یکی از مسائل علمی را باز گوید. فقیه گفت اکنون چه جای این پرسش است. بیمار با تعرض پاسخش را داد.» 1) فقها ، عریض       2) اعمال، فقها           3) عرض، سوال                4) منت، مسئله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نهم  راز موفقیت</dc:title>
  <dc:creator>Masoom Babaei</dc:creator>
  <cp:lastModifiedBy>k</cp:lastModifiedBy>
  <cp:revision>54</cp:revision>
  <dcterms:created xsi:type="dcterms:W3CDTF">2020-07-31T03:58:35Z</dcterms:created>
  <dcterms:modified xsi:type="dcterms:W3CDTF">2022-01-17T15:29:46Z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